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Lst>
  <p:sldSz cy="6858000" cx="12192000"/>
  <p:notesSz cx="6858000" cy="9144000"/>
  <p:embeddedFontLst>
    <p:embeddedFont>
      <p:font typeface="Montserrat"/>
      <p:regular r:id="rId31"/>
      <p:bold r:id="rId32"/>
      <p:italic r:id="rId33"/>
      <p:boldItalic r:id="rId34"/>
    </p:embeddedFont>
    <p:embeddedFont>
      <p:font typeface="Courgette"/>
      <p:regular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045">
          <p15:clr>
            <a:srgbClr val="A4A3A4"/>
          </p15:clr>
        </p15:guide>
        <p15:guide id="2" pos="3704">
          <p15:clr>
            <a:srgbClr val="A4A3A4"/>
          </p15:clr>
        </p15:guide>
      </p15:sldGuideLst>
    </p:ext>
    <p:ext uri="http://customooxmlschemas.google.com/">
      <go:slidesCustomData xmlns:go="http://customooxmlschemas.google.com/" r:id="rId36" roundtripDataSignature="AMtx7miZtolmgOsSl1O5nN/xq4z4H105u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993AE8E-8C01-42FE-8415-25990007335B}">
  <a:tblStyle styleId="{A993AE8E-8C01-42FE-8415-25990007335B}"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FF4E6"/>
          </a:solidFill>
        </a:fill>
      </a:tcStyle>
    </a:wholeTbl>
    <a:band1H>
      <a:tcTxStyle b="off" i="off"/>
      <a:tcStyle>
        <a:fill>
          <a:solidFill>
            <a:srgbClr val="FFE8CA"/>
          </a:solidFill>
        </a:fill>
      </a:tcStyle>
    </a:band1H>
    <a:band2H>
      <a:tcTxStyle b="off" i="off"/>
    </a:band2H>
    <a:band1V>
      <a:tcTxStyle b="off" i="off"/>
      <a:tcStyle>
        <a:fill>
          <a:solidFill>
            <a:srgbClr val="FFE8CA"/>
          </a:solidFill>
        </a:fill>
      </a:tcStyle>
    </a:band1V>
    <a:band2V>
      <a:tcTxStyle b="off" i="off"/>
    </a:band2V>
    <a:lastCol>
      <a:tcTxStyle b="on" i="off">
        <a:font>
          <a:latin typeface="Arial"/>
          <a:ea typeface="Arial"/>
          <a:cs typeface="Arial"/>
        </a:font>
        <a:schemeClr val="lt1"/>
      </a:tcTxStyle>
      <a:tcStyle>
        <a:fill>
          <a:solidFill>
            <a:schemeClr val="accent4"/>
          </a:solidFill>
        </a:fill>
      </a:tcStyle>
    </a:lastCol>
    <a:firstCol>
      <a:tcTxStyle b="on" i="off">
        <a:font>
          <a:latin typeface="Arial"/>
          <a:ea typeface="Arial"/>
          <a:cs typeface="Arial"/>
        </a:font>
        <a:schemeClr val="lt1"/>
      </a:tcTxStyle>
      <a:tcStyle>
        <a:fill>
          <a:solidFill>
            <a:schemeClr val="accent4"/>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4"/>
          </a:solidFill>
        </a:fill>
      </a:tcStyle>
    </a:lastRow>
    <a:seCell>
      <a:tcTxStyle b="off" i="off"/>
    </a:seCell>
    <a:swCell>
      <a:tcTxStyle b="off" i="off"/>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4"/>
          </a:solidFill>
        </a:fill>
      </a:tcStyle>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045" orient="horz"/>
        <p:guide pos="3704"/>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Montserrat-regular.fntdata"/><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font" Target="fonts/Montserrat-italic.fntdata"/><Relationship Id="rId10" Type="http://schemas.openxmlformats.org/officeDocument/2006/relationships/slide" Target="slides/slide4.xml"/><Relationship Id="rId32" Type="http://schemas.openxmlformats.org/officeDocument/2006/relationships/font" Target="fonts/Montserrat-bold.fntdata"/><Relationship Id="rId13" Type="http://schemas.openxmlformats.org/officeDocument/2006/relationships/slide" Target="slides/slide7.xml"/><Relationship Id="rId35" Type="http://schemas.openxmlformats.org/officeDocument/2006/relationships/font" Target="fonts/Courgette-regular.fntdata"/><Relationship Id="rId12" Type="http://schemas.openxmlformats.org/officeDocument/2006/relationships/slide" Target="slides/slide6.xml"/><Relationship Id="rId34" Type="http://schemas.openxmlformats.org/officeDocument/2006/relationships/font" Target="fonts/Montserrat-boldItalic.fntdata"/><Relationship Id="rId15" Type="http://schemas.openxmlformats.org/officeDocument/2006/relationships/slide" Target="slides/slide9.xml"/><Relationship Id="rId14" Type="http://schemas.openxmlformats.org/officeDocument/2006/relationships/slide" Target="slides/slide8.xml"/><Relationship Id="rId36" Type="http://customschemas.google.com/relationships/presentationmetadata" Target="meta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Before we jump into our presentation, we just have a few requests of you: </a:t>
            </a:r>
            <a:endParaRPr/>
          </a:p>
          <a:p>
            <a:pPr indent="0" lvl="0" marL="0" rtl="0" algn="l">
              <a:lnSpc>
                <a:spcPct val="100000"/>
              </a:lnSpc>
              <a:spcBef>
                <a:spcPts val="0"/>
              </a:spcBef>
              <a:spcAft>
                <a:spcPts val="0"/>
              </a:spcAft>
              <a:buSzPts val="1400"/>
              <a:buNone/>
            </a:pPr>
            <a:r>
              <a:t/>
            </a:r>
            <a:endParaRPr/>
          </a:p>
          <a:p>
            <a:pPr indent="-171450" lvl="0" marL="171450" rtl="0" algn="l">
              <a:lnSpc>
                <a:spcPct val="100000"/>
              </a:lnSpc>
              <a:spcBef>
                <a:spcPts val="0"/>
              </a:spcBef>
              <a:spcAft>
                <a:spcPts val="0"/>
              </a:spcAft>
              <a:buSzPts val="1400"/>
              <a:buFont typeface="Calibri"/>
              <a:buChar char="-"/>
            </a:pPr>
            <a:r>
              <a:rPr lang="en-US"/>
              <a:t>To avoid background sounds or any distraction through sound, can you please all turn off your mics unless you are asking a question. </a:t>
            </a:r>
            <a:endParaRPr/>
          </a:p>
          <a:p>
            <a:pPr indent="-171450" lvl="0" marL="171450" rtl="0" algn="l">
              <a:lnSpc>
                <a:spcPct val="100000"/>
              </a:lnSpc>
              <a:spcBef>
                <a:spcPts val="0"/>
              </a:spcBef>
              <a:spcAft>
                <a:spcPts val="0"/>
              </a:spcAft>
              <a:buSzPts val="1400"/>
              <a:buFont typeface="Calibri"/>
              <a:buChar char="-"/>
            </a:pPr>
            <a:r>
              <a:rPr lang="en-US"/>
              <a:t>We want to make sure that everyone feels safe and included. In all our sessions we ask that everyone shows each other respect and understanding. </a:t>
            </a:r>
            <a:endParaRPr/>
          </a:p>
          <a:p>
            <a:pPr indent="-171450" lvl="0" marL="171450" rtl="0" algn="l">
              <a:lnSpc>
                <a:spcPct val="100000"/>
              </a:lnSpc>
              <a:spcBef>
                <a:spcPts val="0"/>
              </a:spcBef>
              <a:spcAft>
                <a:spcPts val="0"/>
              </a:spcAft>
              <a:buSzPts val="1400"/>
              <a:buFont typeface="Calibri"/>
              <a:buChar char="-"/>
            </a:pPr>
            <a:r>
              <a:rPr lang="en-US"/>
              <a:t>This is in an information session for you! We want to make sure that we answer all your questions. If you do have one, ask by raising your hand! We are also posting in the chat! You can chat with us there! </a:t>
            </a:r>
            <a:endParaRPr/>
          </a:p>
          <a:p>
            <a:pPr indent="-82550" lvl="0" marL="171450" rtl="0" algn="l">
              <a:lnSpc>
                <a:spcPct val="100000"/>
              </a:lnSpc>
              <a:spcBef>
                <a:spcPts val="0"/>
              </a:spcBef>
              <a:spcAft>
                <a:spcPts val="0"/>
              </a:spcAft>
              <a:buSzPts val="1400"/>
              <a:buFont typeface="Calibri"/>
              <a:buNone/>
            </a:pPr>
            <a:r>
              <a:t/>
            </a:r>
            <a:endParaRPr/>
          </a:p>
          <a:p>
            <a:pPr indent="0" lvl="0" marL="0" rtl="0" algn="l">
              <a:lnSpc>
                <a:spcPct val="100000"/>
              </a:lnSpc>
              <a:spcBef>
                <a:spcPts val="0"/>
              </a:spcBef>
              <a:spcAft>
                <a:spcPts val="0"/>
              </a:spcAft>
              <a:buSzPts val="1400"/>
              <a:buFont typeface="Calibri"/>
              <a:buNone/>
            </a:pPr>
            <a:r>
              <a:rPr lang="en-US"/>
              <a:t>Okay great! Who’s ready to get IT started! </a:t>
            </a:r>
            <a:endParaRPr/>
          </a:p>
        </p:txBody>
      </p:sp>
      <p:sp>
        <p:nvSpPr>
          <p:cNvPr id="86" name="Google Shape;86;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(Welcome Everyone for Joining Today)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My name is: _________ . I am a __(position)___ at NPower Canada. Today, I am going to share some exciting opportunities that we have here! We are so happy to have you with us!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We have lots to talk about let’s get into IT! </a:t>
            </a:r>
            <a:endParaRPr/>
          </a:p>
        </p:txBody>
      </p:sp>
      <p:sp>
        <p:nvSpPr>
          <p:cNvPr id="100" name="Google Shape;100;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Go over the Agenda – Review Points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Keep this short and to the point on the agenda. Good things to say: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i.e “Jobs are the Goal and we have quite a few. We will talk more about that soon.”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
        <p:nvSpPr>
          <p:cNvPr id="111" name="Google Shape;111;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0" i="0" lang="en-US" sz="1800" u="none" strike="noStrike">
                <a:solidFill>
                  <a:srgbClr val="595959"/>
                </a:solidFill>
                <a:latin typeface="Arial"/>
                <a:ea typeface="Arial"/>
                <a:cs typeface="Arial"/>
                <a:sym typeface="Arial"/>
              </a:rPr>
              <a:t>Summarize Slide as Participants are reading it and listening. </a:t>
            </a:r>
            <a:endParaRPr/>
          </a:p>
          <a:p>
            <a:pPr indent="0" lvl="0" marL="0" rtl="0" algn="l">
              <a:lnSpc>
                <a:spcPct val="100000"/>
              </a:lnSpc>
              <a:spcBef>
                <a:spcPts val="0"/>
              </a:spcBef>
              <a:spcAft>
                <a:spcPts val="0"/>
              </a:spcAft>
              <a:buSzPts val="1400"/>
              <a:buNone/>
            </a:pPr>
            <a:r>
              <a:t/>
            </a:r>
            <a:endParaRPr b="0" i="0" sz="1800" u="none" strike="noStrike">
              <a:solidFill>
                <a:srgbClr val="595959"/>
              </a:solidFill>
              <a:latin typeface="Arial"/>
              <a:ea typeface="Arial"/>
              <a:cs typeface="Arial"/>
              <a:sym typeface="Arial"/>
            </a:endParaRPr>
          </a:p>
          <a:p>
            <a:pPr indent="-285750" lvl="0" marL="285750" rtl="0" algn="l">
              <a:lnSpc>
                <a:spcPct val="100000"/>
              </a:lnSpc>
              <a:spcBef>
                <a:spcPts val="0"/>
              </a:spcBef>
              <a:spcAft>
                <a:spcPts val="0"/>
              </a:spcAft>
              <a:buSzPts val="1400"/>
              <a:buFont typeface="Arial"/>
              <a:buChar char="-"/>
            </a:pPr>
            <a:r>
              <a:rPr b="0" i="0" lang="en-US" sz="1800" u="none" strike="noStrike">
                <a:solidFill>
                  <a:srgbClr val="595959"/>
                </a:solidFill>
                <a:latin typeface="Arial"/>
                <a:ea typeface="Arial"/>
                <a:cs typeface="Arial"/>
                <a:sym typeface="Arial"/>
              </a:rPr>
              <a:t>As mentioned in the Agenda we are going to talk about lots today, but this really is who we are…</a:t>
            </a:r>
            <a:endParaRPr/>
          </a:p>
          <a:p>
            <a:pPr indent="-285750" lvl="0" marL="285750" rtl="0" algn="l">
              <a:lnSpc>
                <a:spcPct val="100000"/>
              </a:lnSpc>
              <a:spcBef>
                <a:spcPts val="0"/>
              </a:spcBef>
              <a:spcAft>
                <a:spcPts val="0"/>
              </a:spcAft>
              <a:buSzPts val="1400"/>
              <a:buFont typeface="Arial"/>
              <a:buChar char="-"/>
            </a:pPr>
            <a:r>
              <a:rPr b="0" i="0" lang="en-US" sz="1800" u="none" strike="noStrike">
                <a:solidFill>
                  <a:srgbClr val="595959"/>
                </a:solidFill>
                <a:latin typeface="Arial"/>
                <a:ea typeface="Arial"/>
                <a:cs typeface="Arial"/>
                <a:sym typeface="Arial"/>
              </a:rPr>
              <a:t>We also help to identify… (a problem – i.e. Skills gap and how we bridge this) </a:t>
            </a:r>
            <a:endParaRPr/>
          </a:p>
          <a:p>
            <a:pPr indent="-285750" lvl="0" marL="285750" marR="0" rtl="0" algn="l">
              <a:lnSpc>
                <a:spcPct val="100000"/>
              </a:lnSpc>
              <a:spcBef>
                <a:spcPts val="0"/>
              </a:spcBef>
              <a:spcAft>
                <a:spcPts val="0"/>
              </a:spcAft>
              <a:buClr>
                <a:srgbClr val="000000"/>
              </a:buClr>
              <a:buSzPts val="1400"/>
              <a:buFont typeface="Arial"/>
              <a:buChar char="-"/>
            </a:pPr>
            <a:r>
              <a:rPr b="0" i="0" lang="en-US" sz="1800" u="none" strike="noStrike">
                <a:solidFill>
                  <a:srgbClr val="595959"/>
                </a:solidFill>
                <a:latin typeface="Arial"/>
                <a:ea typeface="Arial"/>
                <a:cs typeface="Arial"/>
                <a:sym typeface="Arial"/>
              </a:rPr>
              <a:t>We are going to get into all of this, but first, there are some others that we should mention who allow us to operate our programs… they are….. Our Funders! (Next Slide) </a:t>
            </a:r>
            <a:endParaRPr/>
          </a:p>
          <a:p>
            <a:pPr indent="0" lvl="0" marL="0" rtl="0" algn="l">
              <a:lnSpc>
                <a:spcPct val="100000"/>
              </a:lnSpc>
              <a:spcBef>
                <a:spcPts val="0"/>
              </a:spcBef>
              <a:spcAft>
                <a:spcPts val="0"/>
              </a:spcAft>
              <a:buSzPts val="1400"/>
              <a:buNone/>
            </a:pPr>
            <a:r>
              <a:t/>
            </a:r>
            <a:endParaRPr b="0" i="0" sz="1800" u="none" strike="noStrike">
              <a:solidFill>
                <a:srgbClr val="4C4C4C"/>
              </a:solidFill>
              <a:latin typeface="Arial"/>
              <a:ea typeface="Arial"/>
              <a:cs typeface="Arial"/>
              <a:sym typeface="Arial"/>
            </a:endParaRPr>
          </a:p>
        </p:txBody>
      </p:sp>
      <p:sp>
        <p:nvSpPr>
          <p:cNvPr id="120" name="Google Shape;120;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0" i="0" lang="en-US" sz="1800" u="none" strike="noStrike">
                <a:solidFill>
                  <a:srgbClr val="595959"/>
                </a:solidFill>
                <a:latin typeface="Arial"/>
                <a:ea typeface="Arial"/>
                <a:cs typeface="Arial"/>
                <a:sym typeface="Arial"/>
              </a:rPr>
              <a:t>We always appreciate our Funders who really allow us to do this and cover the costs to make this free for you. These costs can be substantial as we are in the tech world. Thanks to our Funders continuous support, we can provide you with these important opportunities to gain the digital skills for your future tech career. </a:t>
            </a:r>
            <a:endParaRPr/>
          </a:p>
          <a:p>
            <a:pPr indent="0" lvl="0" marL="0" rtl="0" algn="l">
              <a:lnSpc>
                <a:spcPct val="100000"/>
              </a:lnSpc>
              <a:spcBef>
                <a:spcPts val="0"/>
              </a:spcBef>
              <a:spcAft>
                <a:spcPts val="0"/>
              </a:spcAft>
              <a:buSzPts val="1400"/>
              <a:buNone/>
            </a:pPr>
            <a:r>
              <a:rPr b="0" i="0" lang="en-US" sz="1800" u="none" strike="noStrike">
                <a:solidFill>
                  <a:srgbClr val="595959"/>
                </a:solidFill>
                <a:latin typeface="Arial"/>
                <a:ea typeface="Arial"/>
                <a:cs typeface="Arial"/>
                <a:sym typeface="Arial"/>
              </a:rPr>
              <a:t>In addition to being our Funders, some of these organizations also hire our Graduates as we work to involve our Employer Partners throughout the Program to bring you even more opportunities! </a:t>
            </a:r>
            <a:endParaRPr/>
          </a:p>
        </p:txBody>
      </p:sp>
      <p:sp>
        <p:nvSpPr>
          <p:cNvPr id="129" name="Google Shape;129;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rtl="0" algn="just">
              <a:lnSpc>
                <a:spcPct val="100000"/>
              </a:lnSpc>
              <a:spcBef>
                <a:spcPts val="0"/>
              </a:spcBef>
              <a:spcAft>
                <a:spcPts val="0"/>
              </a:spcAft>
              <a:buSzPts val="1400"/>
              <a:buNone/>
            </a:pPr>
            <a:r>
              <a:rPr lang="en-US"/>
              <a:t>Give a listen to this video about what our Employers are looking for and how</a:t>
            </a:r>
            <a:endParaRPr/>
          </a:p>
          <a:p>
            <a:pPr indent="-228600" lvl="0" marL="457200" rtl="0" algn="just">
              <a:lnSpc>
                <a:spcPct val="100000"/>
              </a:lnSpc>
              <a:spcBef>
                <a:spcPts val="0"/>
              </a:spcBef>
              <a:spcAft>
                <a:spcPts val="0"/>
              </a:spcAft>
              <a:buSzPts val="1400"/>
              <a:buNone/>
            </a:pPr>
            <a:r>
              <a:rPr lang="en-US"/>
              <a:t>NPower Canada helps them find ideal, trained candidates. </a:t>
            </a:r>
            <a:endParaRPr/>
          </a:p>
          <a:p>
            <a:pPr indent="-228600" lvl="0" marL="457200" rtl="0" algn="just">
              <a:lnSpc>
                <a:spcPct val="100000"/>
              </a:lnSpc>
              <a:spcBef>
                <a:spcPts val="0"/>
              </a:spcBef>
              <a:spcAft>
                <a:spcPts val="0"/>
              </a:spcAft>
              <a:buSzPts val="1400"/>
              <a:buNone/>
            </a:pPr>
            <a:r>
              <a:t/>
            </a:r>
            <a:endParaRPr/>
          </a:p>
          <a:p>
            <a:pPr indent="-228600" lvl="0" marL="457200" rtl="0" algn="just">
              <a:lnSpc>
                <a:spcPct val="100000"/>
              </a:lnSpc>
              <a:spcBef>
                <a:spcPts val="0"/>
              </a:spcBef>
              <a:spcAft>
                <a:spcPts val="0"/>
              </a:spcAft>
              <a:buSzPts val="1400"/>
              <a:buNone/>
            </a:pPr>
            <a:r>
              <a:rPr lang="en-US"/>
              <a:t>(Play Video - https://www.youtube.com/watch?v=Agm1nyGkwNc ) – To activate in the Presentation use </a:t>
            </a:r>
            <a:endParaRPr/>
          </a:p>
          <a:p>
            <a:pPr indent="-228600" lvl="0" marL="457200" rtl="0" algn="just">
              <a:lnSpc>
                <a:spcPct val="100000"/>
              </a:lnSpc>
              <a:spcBef>
                <a:spcPts val="0"/>
              </a:spcBef>
              <a:spcAft>
                <a:spcPts val="0"/>
              </a:spcAft>
              <a:buSzPts val="1400"/>
              <a:buNone/>
            </a:pPr>
            <a:r>
              <a:rPr lang="en-US"/>
              <a:t>CTRL + Click</a:t>
            </a:r>
            <a:endParaRPr/>
          </a:p>
        </p:txBody>
      </p:sp>
      <p:sp>
        <p:nvSpPr>
          <p:cNvPr id="174" name="Google Shape;174;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rtl="0" algn="just">
              <a:lnSpc>
                <a:spcPct val="100000"/>
              </a:lnSpc>
              <a:spcBef>
                <a:spcPts val="0"/>
              </a:spcBef>
              <a:spcAft>
                <a:spcPts val="0"/>
              </a:spcAft>
              <a:buSzPts val="1400"/>
              <a:buNone/>
            </a:pPr>
            <a:r>
              <a:rPr lang="en-US"/>
              <a:t>Here are some of the jobs and salary ranges for positions that our Graduates have secured. </a:t>
            </a:r>
            <a:endParaRPr/>
          </a:p>
          <a:p>
            <a:pPr indent="-228600" lvl="0" marL="457200" rtl="0" algn="just">
              <a:lnSpc>
                <a:spcPct val="100000"/>
              </a:lnSpc>
              <a:spcBef>
                <a:spcPts val="0"/>
              </a:spcBef>
              <a:spcAft>
                <a:spcPts val="0"/>
              </a:spcAft>
              <a:buSzPts val="1400"/>
              <a:buNone/>
            </a:pPr>
            <a:r>
              <a:t/>
            </a:r>
            <a:endParaRPr/>
          </a:p>
          <a:p>
            <a:pPr indent="-228600" lvl="0" marL="457200" rtl="0" algn="just">
              <a:lnSpc>
                <a:spcPct val="100000"/>
              </a:lnSpc>
              <a:spcBef>
                <a:spcPts val="0"/>
              </a:spcBef>
              <a:spcAft>
                <a:spcPts val="0"/>
              </a:spcAft>
              <a:buSzPts val="1400"/>
              <a:buNone/>
            </a:pPr>
            <a:r>
              <a:rPr lang="en-US"/>
              <a:t>Take a look for example at the Technical Support Representative opportunities with our incredible </a:t>
            </a:r>
            <a:endParaRPr/>
          </a:p>
          <a:p>
            <a:pPr indent="-228600" lvl="0" marL="457200" rtl="0" algn="just">
              <a:lnSpc>
                <a:spcPct val="100000"/>
              </a:lnSpc>
              <a:spcBef>
                <a:spcPts val="0"/>
              </a:spcBef>
              <a:spcAft>
                <a:spcPts val="0"/>
              </a:spcAft>
              <a:buSzPts val="1400"/>
              <a:buNone/>
            </a:pPr>
            <a:r>
              <a:rPr lang="en-US"/>
              <a:t>partners at Compugen and IBM. These positions are average of 15-21$/hr and you can earn that by </a:t>
            </a:r>
            <a:endParaRPr/>
          </a:p>
          <a:p>
            <a:pPr indent="-228600" lvl="0" marL="457200" rtl="0" algn="just">
              <a:lnSpc>
                <a:spcPct val="100000"/>
              </a:lnSpc>
              <a:spcBef>
                <a:spcPts val="0"/>
              </a:spcBef>
              <a:spcAft>
                <a:spcPts val="0"/>
              </a:spcAft>
              <a:buSzPts val="1400"/>
              <a:buNone/>
            </a:pPr>
            <a:r>
              <a:rPr lang="en-US"/>
              <a:t>being certified. </a:t>
            </a:r>
            <a:endParaRPr/>
          </a:p>
          <a:p>
            <a:pPr indent="-228600" lvl="0" marL="457200" rtl="0" algn="just">
              <a:lnSpc>
                <a:spcPct val="100000"/>
              </a:lnSpc>
              <a:spcBef>
                <a:spcPts val="0"/>
              </a:spcBef>
              <a:spcAft>
                <a:spcPts val="0"/>
              </a:spcAft>
              <a:buSzPts val="1400"/>
              <a:buNone/>
            </a:pPr>
            <a:r>
              <a:t/>
            </a:r>
            <a:endParaRPr/>
          </a:p>
          <a:p>
            <a:pPr indent="-228600" lvl="0" marL="457200" rtl="0" algn="just">
              <a:lnSpc>
                <a:spcPct val="100000"/>
              </a:lnSpc>
              <a:spcBef>
                <a:spcPts val="0"/>
              </a:spcBef>
              <a:spcAft>
                <a:spcPts val="0"/>
              </a:spcAft>
              <a:buSzPts val="1400"/>
              <a:buNone/>
            </a:pPr>
            <a:r>
              <a:rPr lang="en-US"/>
              <a:t>You can see that these are with well-established companies or organizations in Canada. You can feel </a:t>
            </a:r>
            <a:endParaRPr/>
          </a:p>
          <a:p>
            <a:pPr indent="-228600" lvl="0" marL="457200" rtl="0" algn="just">
              <a:lnSpc>
                <a:spcPct val="100000"/>
              </a:lnSpc>
              <a:spcBef>
                <a:spcPts val="0"/>
              </a:spcBef>
              <a:spcAft>
                <a:spcPts val="0"/>
              </a:spcAft>
              <a:buSzPts val="1400"/>
              <a:buNone/>
            </a:pPr>
            <a:r>
              <a:rPr lang="en-US"/>
              <a:t>confident knowing that with these leaders in the field that you will be gaining valuable experience in </a:t>
            </a:r>
            <a:endParaRPr/>
          </a:p>
          <a:p>
            <a:pPr indent="-228600" lvl="0" marL="457200" rtl="0" algn="just">
              <a:lnSpc>
                <a:spcPct val="100000"/>
              </a:lnSpc>
              <a:spcBef>
                <a:spcPts val="0"/>
              </a:spcBef>
              <a:spcAft>
                <a:spcPts val="0"/>
              </a:spcAft>
              <a:buSzPts val="1400"/>
              <a:buNone/>
            </a:pPr>
            <a:r>
              <a:rPr lang="en-US"/>
              <a:t>the industry. </a:t>
            </a:r>
            <a:endParaRPr/>
          </a:p>
          <a:p>
            <a:pPr indent="-228600" lvl="0" marL="457200" rtl="0" algn="just">
              <a:lnSpc>
                <a:spcPct val="100000"/>
              </a:lnSpc>
              <a:spcBef>
                <a:spcPts val="0"/>
              </a:spcBef>
              <a:spcAft>
                <a:spcPts val="0"/>
              </a:spcAft>
              <a:buSzPts val="1400"/>
              <a:buNone/>
            </a:pPr>
            <a:r>
              <a:t/>
            </a:r>
            <a:endParaRPr/>
          </a:p>
          <a:p>
            <a:pPr indent="-228600" lvl="0" marL="457200" marR="0" rtl="0" algn="just">
              <a:lnSpc>
                <a:spcPct val="100000"/>
              </a:lnSpc>
              <a:spcBef>
                <a:spcPts val="0"/>
              </a:spcBef>
              <a:spcAft>
                <a:spcPts val="0"/>
              </a:spcAft>
              <a:buClr>
                <a:srgbClr val="000000"/>
              </a:buClr>
              <a:buSzPts val="1400"/>
              <a:buFont typeface="Arial"/>
              <a:buNone/>
            </a:pPr>
            <a:r>
              <a:rPr lang="en-US"/>
              <a:t>Let’s hear from a few people! Now that you have heard about these positions – which would be the </a:t>
            </a:r>
            <a:endParaRPr/>
          </a:p>
          <a:p>
            <a:pPr indent="-228600" lvl="0" marL="457200" marR="0" rtl="0" algn="just">
              <a:lnSpc>
                <a:spcPct val="100000"/>
              </a:lnSpc>
              <a:spcBef>
                <a:spcPts val="0"/>
              </a:spcBef>
              <a:spcAft>
                <a:spcPts val="0"/>
              </a:spcAft>
              <a:buClr>
                <a:srgbClr val="000000"/>
              </a:buClr>
              <a:buSzPts val="1400"/>
              <a:buFont typeface="Arial"/>
              <a:buNone/>
            </a:pPr>
            <a:r>
              <a:rPr lang="en-US"/>
              <a:t>job you are most interested in getting? </a:t>
            </a:r>
            <a:endParaRPr/>
          </a:p>
        </p:txBody>
      </p:sp>
      <p:sp>
        <p:nvSpPr>
          <p:cNvPr id="184" name="Google Shape;184;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0" i="0" lang="en-US" sz="1800" u="none" strike="noStrike">
                <a:solidFill>
                  <a:srgbClr val="595959"/>
                </a:solidFill>
                <a:latin typeface="Arial"/>
                <a:ea typeface="Arial"/>
                <a:cs typeface="Arial"/>
                <a:sym typeface="Arial"/>
              </a:rPr>
              <a:t>We are big, with over 2,200 graduates that have proven they can do tech too, means you can do IT just like them! </a:t>
            </a:r>
            <a:endParaRPr/>
          </a:p>
          <a:p>
            <a:pPr indent="0" lvl="0" marL="0" rtl="0" algn="l">
              <a:lnSpc>
                <a:spcPct val="100000"/>
              </a:lnSpc>
              <a:spcBef>
                <a:spcPts val="0"/>
              </a:spcBef>
              <a:spcAft>
                <a:spcPts val="0"/>
              </a:spcAft>
              <a:buSzPts val="1400"/>
              <a:buNone/>
            </a:pPr>
            <a:r>
              <a:t/>
            </a:r>
            <a:endParaRPr b="0" i="0" sz="1800" u="none" strike="noStrike">
              <a:solidFill>
                <a:srgbClr val="595959"/>
              </a:solidFill>
              <a:latin typeface="Arial"/>
              <a:ea typeface="Arial"/>
              <a:cs typeface="Arial"/>
              <a:sym typeface="Arial"/>
            </a:endParaRPr>
          </a:p>
          <a:p>
            <a:pPr indent="0" lvl="0" marL="0" rtl="0" algn="l">
              <a:lnSpc>
                <a:spcPct val="100000"/>
              </a:lnSpc>
              <a:spcBef>
                <a:spcPts val="0"/>
              </a:spcBef>
              <a:spcAft>
                <a:spcPts val="0"/>
              </a:spcAft>
              <a:buSzPts val="1400"/>
              <a:buNone/>
            </a:pPr>
            <a:r>
              <a:rPr b="0" i="0" lang="en-US" sz="1800" u="none" strike="noStrike">
                <a:solidFill>
                  <a:srgbClr val="595959"/>
                </a:solidFill>
                <a:latin typeface="Arial"/>
                <a:ea typeface="Arial"/>
                <a:cs typeface="Arial"/>
                <a:sym typeface="Arial"/>
              </a:rPr>
              <a:t>At NPower Canada we make sure to provide you with </a:t>
            </a:r>
            <a:endParaRPr/>
          </a:p>
          <a:p>
            <a:pPr indent="0" lvl="0" marL="0" rtl="0" algn="l">
              <a:lnSpc>
                <a:spcPct val="100000"/>
              </a:lnSpc>
              <a:spcBef>
                <a:spcPts val="0"/>
              </a:spcBef>
              <a:spcAft>
                <a:spcPts val="0"/>
              </a:spcAft>
              <a:buSzPts val="1400"/>
              <a:buNone/>
            </a:pPr>
            <a:r>
              <a:t/>
            </a:r>
            <a:endParaRPr b="0" i="0" sz="1800" u="none" strike="noStrike">
              <a:solidFill>
                <a:srgbClr val="595959"/>
              </a:solidFill>
              <a:latin typeface="Arial"/>
              <a:ea typeface="Arial"/>
              <a:cs typeface="Arial"/>
              <a:sym typeface="Arial"/>
            </a:endParaRPr>
          </a:p>
          <a:p>
            <a:pPr indent="-285750" lvl="0" marL="285750" rtl="0" algn="l">
              <a:lnSpc>
                <a:spcPct val="100000"/>
              </a:lnSpc>
              <a:spcBef>
                <a:spcPts val="0"/>
              </a:spcBef>
              <a:spcAft>
                <a:spcPts val="0"/>
              </a:spcAft>
              <a:buSzPts val="1400"/>
              <a:buFont typeface="Arial"/>
              <a:buChar char="-"/>
            </a:pPr>
            <a:r>
              <a:rPr b="0" i="0" lang="en-US" sz="1800" u="none" strike="noStrike">
                <a:solidFill>
                  <a:srgbClr val="595959"/>
                </a:solidFill>
                <a:latin typeface="Arial"/>
                <a:ea typeface="Arial"/>
                <a:cs typeface="Arial"/>
                <a:sym typeface="Arial"/>
              </a:rPr>
              <a:t>The supports needed to begin a career in a growing IT Industry </a:t>
            </a:r>
            <a:endParaRPr/>
          </a:p>
          <a:p>
            <a:pPr indent="-285750" lvl="0" marL="285750" rtl="0" algn="l">
              <a:lnSpc>
                <a:spcPct val="100000"/>
              </a:lnSpc>
              <a:spcBef>
                <a:spcPts val="0"/>
              </a:spcBef>
              <a:spcAft>
                <a:spcPts val="0"/>
              </a:spcAft>
              <a:buSzPts val="1400"/>
              <a:buFont typeface="Arial"/>
              <a:buChar char="-"/>
            </a:pPr>
            <a:r>
              <a:rPr b="0" i="0" lang="en-US" sz="1800" u="none" strike="noStrike">
                <a:solidFill>
                  <a:srgbClr val="595959"/>
                </a:solidFill>
                <a:latin typeface="Arial"/>
                <a:ea typeface="Arial"/>
                <a:cs typeface="Arial"/>
                <a:sym typeface="Arial"/>
              </a:rPr>
              <a:t>Tech Training with a certification in less than 4 months</a:t>
            </a:r>
            <a:endParaRPr/>
          </a:p>
          <a:p>
            <a:pPr indent="-285750" lvl="0" marL="285750" rtl="0" algn="l">
              <a:lnSpc>
                <a:spcPct val="100000"/>
              </a:lnSpc>
              <a:spcBef>
                <a:spcPts val="0"/>
              </a:spcBef>
              <a:spcAft>
                <a:spcPts val="0"/>
              </a:spcAft>
              <a:buSzPts val="1400"/>
              <a:buFont typeface="Arial"/>
              <a:buChar char="-"/>
            </a:pPr>
            <a:r>
              <a:rPr b="0" i="0" lang="en-US" sz="1800" u="none" strike="noStrike">
                <a:solidFill>
                  <a:srgbClr val="595959"/>
                </a:solidFill>
                <a:latin typeface="Arial"/>
                <a:ea typeface="Arial"/>
                <a:cs typeface="Arial"/>
                <a:sym typeface="Arial"/>
              </a:rPr>
              <a:t>5 years of post-grad alumni support services </a:t>
            </a:r>
            <a:endParaRPr/>
          </a:p>
          <a:p>
            <a:pPr indent="-196850" lvl="0" marL="285750" rtl="0" algn="l">
              <a:lnSpc>
                <a:spcPct val="100000"/>
              </a:lnSpc>
              <a:spcBef>
                <a:spcPts val="0"/>
              </a:spcBef>
              <a:spcAft>
                <a:spcPts val="0"/>
              </a:spcAft>
              <a:buSzPts val="1400"/>
              <a:buFont typeface="Calibri"/>
              <a:buNone/>
            </a:pPr>
            <a:r>
              <a:t/>
            </a:r>
            <a:endParaRPr b="0" i="0" sz="1800" u="none" strike="noStrike">
              <a:solidFill>
                <a:srgbClr val="595959"/>
              </a:solidFill>
              <a:latin typeface="Arial"/>
              <a:ea typeface="Arial"/>
              <a:cs typeface="Arial"/>
              <a:sym typeface="Arial"/>
            </a:endParaRPr>
          </a:p>
          <a:p>
            <a:pPr indent="0" lvl="0" marL="0" rtl="0" algn="l">
              <a:lnSpc>
                <a:spcPct val="100000"/>
              </a:lnSpc>
              <a:spcBef>
                <a:spcPts val="0"/>
              </a:spcBef>
              <a:spcAft>
                <a:spcPts val="0"/>
              </a:spcAft>
              <a:buSzPts val="1400"/>
              <a:buFont typeface="Arial"/>
              <a:buNone/>
            </a:pPr>
            <a:r>
              <a:rPr b="0" i="0" lang="en-US" sz="1800" u="none" strike="noStrike">
                <a:solidFill>
                  <a:srgbClr val="595959"/>
                </a:solidFill>
                <a:latin typeface="Arial"/>
                <a:ea typeface="Arial"/>
                <a:cs typeface="Arial"/>
                <a:sym typeface="Arial"/>
              </a:rPr>
              <a:t>Oh and did we mention – IT is all for FREE!  </a:t>
            </a:r>
            <a:endParaRPr/>
          </a:p>
          <a:p>
            <a:pPr indent="-196850" lvl="0" marL="285750" rtl="0" algn="l">
              <a:lnSpc>
                <a:spcPct val="100000"/>
              </a:lnSpc>
              <a:spcBef>
                <a:spcPts val="0"/>
              </a:spcBef>
              <a:spcAft>
                <a:spcPts val="0"/>
              </a:spcAft>
              <a:buSzPts val="1400"/>
              <a:buFont typeface="Calibri"/>
              <a:buNone/>
            </a:pPr>
            <a:r>
              <a:t/>
            </a:r>
            <a:endParaRPr b="0" i="0" sz="1800" u="none" strike="noStrike">
              <a:solidFill>
                <a:srgbClr val="595959"/>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b="0" i="0" sz="1800" u="none" strike="noStrike">
              <a:solidFill>
                <a:srgbClr val="595959"/>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b="0" i="0" sz="1800" u="none" strike="noStrike">
              <a:solidFill>
                <a:srgbClr val="595959"/>
              </a:solidFill>
              <a:latin typeface="Arial"/>
              <a:ea typeface="Arial"/>
              <a:cs typeface="Arial"/>
              <a:sym typeface="Arial"/>
            </a:endParaRPr>
          </a:p>
        </p:txBody>
      </p:sp>
      <p:sp>
        <p:nvSpPr>
          <p:cNvPr id="203" name="Google Shape;203;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rtl="0" algn="just">
              <a:lnSpc>
                <a:spcPct val="115000"/>
              </a:lnSpc>
              <a:spcBef>
                <a:spcPts val="0"/>
              </a:spcBef>
              <a:spcAft>
                <a:spcPts val="0"/>
              </a:spcAft>
              <a:buSzPts val="1400"/>
              <a:buNone/>
            </a:pPr>
            <a:r>
              <a:rPr lang="en-US" sz="1800">
                <a:highlight>
                  <a:srgbClr val="FFFFFF"/>
                </a:highlight>
                <a:latin typeface="Calibri"/>
                <a:ea typeface="Calibri"/>
                <a:cs typeface="Calibri"/>
                <a:sym typeface="Calibri"/>
              </a:rPr>
              <a:t>The NPower Canada program itself includes the following main components:</a:t>
            </a:r>
            <a:endParaRPr/>
          </a:p>
          <a:p>
            <a:pPr indent="-228600" lvl="0" marL="457200" rtl="0" algn="just">
              <a:lnSpc>
                <a:spcPct val="115000"/>
              </a:lnSpc>
              <a:spcBef>
                <a:spcPts val="0"/>
              </a:spcBef>
              <a:spcAft>
                <a:spcPts val="0"/>
              </a:spcAft>
              <a:buSzPts val="1400"/>
              <a:buNone/>
            </a:pPr>
            <a:r>
              <a:t/>
            </a:r>
            <a:endParaRPr sz="1800">
              <a:highlight>
                <a:srgbClr val="FFFFFF"/>
              </a:highlight>
              <a:latin typeface="Calibri"/>
              <a:ea typeface="Calibri"/>
              <a:cs typeface="Calibri"/>
              <a:sym typeface="Calibri"/>
            </a:endParaRPr>
          </a:p>
          <a:p>
            <a:pPr indent="-285750" lvl="0" marL="514350" rtl="0" algn="just">
              <a:lnSpc>
                <a:spcPct val="115000"/>
              </a:lnSpc>
              <a:spcBef>
                <a:spcPts val="0"/>
              </a:spcBef>
              <a:spcAft>
                <a:spcPts val="0"/>
              </a:spcAft>
              <a:buSzPts val="1400"/>
              <a:buFont typeface="Calibri"/>
              <a:buChar char="-"/>
            </a:pPr>
            <a:r>
              <a:rPr lang="en-US" sz="1800">
                <a:highlight>
                  <a:srgbClr val="FFFFFF"/>
                </a:highlight>
                <a:latin typeface="Calibri"/>
                <a:ea typeface="Calibri"/>
                <a:cs typeface="Calibri"/>
                <a:sym typeface="Calibri"/>
              </a:rPr>
              <a:t>You will get the technical training through our program over the course outline of only 15 weeks. </a:t>
            </a:r>
            <a:endParaRPr/>
          </a:p>
          <a:p>
            <a:pPr indent="-285750" lvl="0" marL="514350" rtl="0" algn="just">
              <a:lnSpc>
                <a:spcPct val="115000"/>
              </a:lnSpc>
              <a:spcBef>
                <a:spcPts val="0"/>
              </a:spcBef>
              <a:spcAft>
                <a:spcPts val="0"/>
              </a:spcAft>
              <a:buSzPts val="1400"/>
              <a:buFont typeface="Calibri"/>
              <a:buChar char="-"/>
            </a:pPr>
            <a:r>
              <a:rPr lang="en-US" sz="1800">
                <a:highlight>
                  <a:srgbClr val="FFFFFF"/>
                </a:highlight>
                <a:latin typeface="Calibri"/>
                <a:ea typeface="Calibri"/>
                <a:cs typeface="Calibri"/>
                <a:sym typeface="Calibri"/>
              </a:rPr>
              <a:t>Earn certifications such as the Google IT Support Professional Certification in our Junior IT Analyst Program or the CompTIA Security+ in our Junior Security and Quality Assurance Analyst Program.</a:t>
            </a:r>
            <a:endParaRPr/>
          </a:p>
          <a:p>
            <a:pPr indent="-285750" lvl="0" marL="514350" rtl="0" algn="just">
              <a:lnSpc>
                <a:spcPct val="115000"/>
              </a:lnSpc>
              <a:spcBef>
                <a:spcPts val="0"/>
              </a:spcBef>
              <a:spcAft>
                <a:spcPts val="0"/>
              </a:spcAft>
              <a:buSzPts val="1400"/>
              <a:buFont typeface="Calibri"/>
              <a:buChar char="-"/>
            </a:pPr>
            <a:r>
              <a:rPr lang="en-US" sz="1800">
                <a:highlight>
                  <a:srgbClr val="FFFFFF"/>
                </a:highlight>
                <a:latin typeface="Calibri"/>
                <a:ea typeface="Calibri"/>
                <a:cs typeface="Calibri"/>
                <a:sym typeface="Calibri"/>
              </a:rPr>
              <a:t>Get hands on learning in-class with live Instructors and simulations and labs. </a:t>
            </a:r>
            <a:endParaRPr/>
          </a:p>
          <a:p>
            <a:pPr indent="-285750" lvl="0" marL="514350" rtl="0" algn="just">
              <a:lnSpc>
                <a:spcPct val="115000"/>
              </a:lnSpc>
              <a:spcBef>
                <a:spcPts val="0"/>
              </a:spcBef>
              <a:spcAft>
                <a:spcPts val="0"/>
              </a:spcAft>
              <a:buSzPts val="1400"/>
              <a:buFont typeface="Calibri"/>
              <a:buChar char="-"/>
            </a:pPr>
            <a:r>
              <a:rPr lang="en-US" sz="1800">
                <a:highlight>
                  <a:srgbClr val="FFFFFF"/>
                </a:highlight>
                <a:latin typeface="Calibri"/>
                <a:ea typeface="Calibri"/>
                <a:cs typeface="Calibri"/>
                <a:sym typeface="Calibri"/>
              </a:rPr>
              <a:t>Networking and Mentoring opportunities are still provided by our partners virtually. </a:t>
            </a:r>
            <a:endParaRPr/>
          </a:p>
          <a:p>
            <a:pPr indent="-285750" lvl="0" marL="514350" rtl="0" algn="just">
              <a:lnSpc>
                <a:spcPct val="115000"/>
              </a:lnSpc>
              <a:spcBef>
                <a:spcPts val="0"/>
              </a:spcBef>
              <a:spcAft>
                <a:spcPts val="0"/>
              </a:spcAft>
              <a:buSzPts val="1400"/>
              <a:buFont typeface="Calibri"/>
              <a:buChar char="-"/>
            </a:pPr>
            <a:r>
              <a:rPr lang="en-US" sz="1800">
                <a:highlight>
                  <a:srgbClr val="FFFFFF"/>
                </a:highlight>
                <a:latin typeface="Calibri"/>
                <a:ea typeface="Calibri"/>
                <a:cs typeface="Calibri"/>
                <a:sym typeface="Calibri"/>
              </a:rPr>
              <a:t>Our Programs have a lot to cover, we do require attendance online, daily during the week, Monday – Friday from 8:30 am until 4 pm in your local time. Our Programs are delivered online, each day, for learning from home.</a:t>
            </a:r>
            <a:endParaRPr/>
          </a:p>
          <a:p>
            <a:pPr indent="-228600" lvl="0" marL="457200" rtl="0" algn="just">
              <a:lnSpc>
                <a:spcPct val="115000"/>
              </a:lnSpc>
              <a:spcBef>
                <a:spcPts val="0"/>
              </a:spcBef>
              <a:spcAft>
                <a:spcPts val="0"/>
              </a:spcAft>
              <a:buSzPts val="1400"/>
              <a:buNone/>
            </a:pPr>
            <a:r>
              <a:t/>
            </a:r>
            <a:endParaRPr sz="1800">
              <a:latin typeface="Arial"/>
              <a:ea typeface="Arial"/>
              <a:cs typeface="Arial"/>
              <a:sym typeface="Arial"/>
            </a:endParaRPr>
          </a:p>
          <a:p>
            <a:pPr indent="-228600" lvl="0" marL="457200" rtl="0" algn="just">
              <a:lnSpc>
                <a:spcPct val="115000"/>
              </a:lnSpc>
              <a:spcBef>
                <a:spcPts val="0"/>
              </a:spcBef>
              <a:spcAft>
                <a:spcPts val="0"/>
              </a:spcAft>
              <a:buSzPts val="1400"/>
              <a:buNone/>
            </a:pPr>
            <a:r>
              <a:rPr b="1" lang="en-US" sz="1800">
                <a:highlight>
                  <a:srgbClr val="FFFFFF"/>
                </a:highlight>
                <a:latin typeface="Calibri"/>
                <a:ea typeface="Calibri"/>
                <a:cs typeface="Calibri"/>
                <a:sym typeface="Calibri"/>
              </a:rPr>
              <a:t>Recruitment and Intake: </a:t>
            </a:r>
            <a:r>
              <a:rPr lang="en-US" sz="1800">
                <a:highlight>
                  <a:srgbClr val="FFFFFF"/>
                </a:highlight>
                <a:latin typeface="Calibri"/>
                <a:ea typeface="Calibri"/>
                <a:cs typeface="Calibri"/>
                <a:sym typeface="Calibri"/>
              </a:rPr>
              <a:t>NPower Canada partners with local community organizations to recruit low-income youth from diverse populations. Youth are assessed for eligibility, suitability and motivation through an online application followed by group and individual interviews. Youth deemed ineligible for the program receive warm referrals to other pre-employment programs. </a:t>
            </a:r>
            <a:endParaRPr sz="1800">
              <a:latin typeface="Arial"/>
              <a:ea typeface="Arial"/>
              <a:cs typeface="Arial"/>
              <a:sym typeface="Arial"/>
            </a:endParaRPr>
          </a:p>
          <a:p>
            <a:pPr indent="-228600" lvl="0" marL="457200" rtl="0" algn="just">
              <a:lnSpc>
                <a:spcPct val="115000"/>
              </a:lnSpc>
              <a:spcBef>
                <a:spcPts val="0"/>
              </a:spcBef>
              <a:spcAft>
                <a:spcPts val="0"/>
              </a:spcAft>
              <a:buSzPts val="1400"/>
              <a:buNone/>
            </a:pPr>
            <a:r>
              <a:rPr b="1" lang="en-US" sz="1800">
                <a:highlight>
                  <a:srgbClr val="FFFFFF"/>
                </a:highlight>
                <a:latin typeface="Calibri"/>
                <a:ea typeface="Calibri"/>
                <a:cs typeface="Calibri"/>
                <a:sym typeface="Calibri"/>
              </a:rPr>
              <a:t>Training: </a:t>
            </a:r>
            <a:r>
              <a:rPr lang="en-US" sz="1800">
                <a:highlight>
                  <a:srgbClr val="FFFFFF"/>
                </a:highlight>
                <a:latin typeface="Calibri"/>
                <a:ea typeface="Calibri"/>
                <a:cs typeface="Calibri"/>
                <a:sym typeface="Calibri"/>
              </a:rPr>
              <a:t>Participants complete 15 weeks of daily technical and professional skills training delivered through a work-simulated approach. Participants earn industry credentials and certifications. Staff and corporate volunteers also deliver employability skills training in areas like workplace communication and teamwork. Corporate partners also host site tours and job shadowing opportunities to facilitate work-based, experiential learning.</a:t>
            </a:r>
            <a:endParaRPr sz="1800">
              <a:latin typeface="Arial"/>
              <a:ea typeface="Arial"/>
              <a:cs typeface="Arial"/>
              <a:sym typeface="Arial"/>
            </a:endParaRPr>
          </a:p>
          <a:p>
            <a:pPr indent="-228600" lvl="0" marL="457200" rtl="0" algn="just">
              <a:lnSpc>
                <a:spcPct val="115000"/>
              </a:lnSpc>
              <a:spcBef>
                <a:spcPts val="0"/>
              </a:spcBef>
              <a:spcAft>
                <a:spcPts val="0"/>
              </a:spcAft>
              <a:buSzPts val="1400"/>
              <a:buNone/>
            </a:pPr>
            <a:r>
              <a:rPr b="1" lang="en-US" sz="1800">
                <a:highlight>
                  <a:srgbClr val="FFFFFF"/>
                </a:highlight>
                <a:latin typeface="Calibri"/>
                <a:ea typeface="Calibri"/>
                <a:cs typeface="Calibri"/>
                <a:sym typeface="Calibri"/>
              </a:rPr>
              <a:t>Job Placement:</a:t>
            </a:r>
            <a:r>
              <a:rPr lang="en-US" sz="1800">
                <a:highlight>
                  <a:srgbClr val="FFFFFF"/>
                </a:highlight>
                <a:latin typeface="Calibri"/>
                <a:ea typeface="Calibri"/>
                <a:cs typeface="Calibri"/>
                <a:sym typeface="Calibri"/>
              </a:rPr>
              <a:t> Upon completing training, participants are placed into full-time employment in roles such as Help Desk Analyst, Jr. Developer and Project Control Officer.</a:t>
            </a:r>
            <a:endParaRPr sz="1800">
              <a:latin typeface="Arial"/>
              <a:ea typeface="Arial"/>
              <a:cs typeface="Arial"/>
              <a:sym typeface="Arial"/>
            </a:endParaRPr>
          </a:p>
          <a:p>
            <a:pPr indent="0" lvl="0" marL="0" rtl="0" algn="l">
              <a:lnSpc>
                <a:spcPct val="100000"/>
              </a:lnSpc>
              <a:spcBef>
                <a:spcPts val="0"/>
              </a:spcBef>
              <a:spcAft>
                <a:spcPts val="0"/>
              </a:spcAft>
              <a:buSzPts val="1400"/>
              <a:buNone/>
            </a:pPr>
            <a:r>
              <a:t/>
            </a:r>
            <a:endParaRPr b="0" i="0" sz="1800" u="none" strike="noStrike">
              <a:solidFill>
                <a:srgbClr val="595959"/>
              </a:solidFill>
              <a:latin typeface="Arial"/>
              <a:ea typeface="Arial"/>
              <a:cs typeface="Arial"/>
              <a:sym typeface="Arial"/>
            </a:endParaRPr>
          </a:p>
        </p:txBody>
      </p:sp>
      <p:sp>
        <p:nvSpPr>
          <p:cNvPr id="211" name="Google Shape;211;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0" i="0" lang="en-US" sz="1400" u="none" strike="noStrike">
                <a:solidFill>
                  <a:srgbClr val="595959"/>
                </a:solidFill>
                <a:latin typeface="Arial"/>
                <a:ea typeface="Arial"/>
                <a:cs typeface="Arial"/>
                <a:sym typeface="Arial"/>
              </a:rPr>
              <a:t>A program for everyone – </a:t>
            </a:r>
            <a:r>
              <a:rPr b="0" i="1" lang="en-US" sz="1400" u="none" strike="noStrike">
                <a:solidFill>
                  <a:srgbClr val="595959"/>
                </a:solidFill>
                <a:latin typeface="Arial"/>
                <a:ea typeface="Arial"/>
                <a:cs typeface="Arial"/>
                <a:sym typeface="Arial"/>
              </a:rPr>
              <a:t>no prior IT or tech knowledge required</a:t>
            </a:r>
            <a:r>
              <a:rPr b="0" i="0" lang="en-US" sz="1400" u="none" strike="noStrike">
                <a:solidFill>
                  <a:srgbClr val="595959"/>
                </a:solidFill>
                <a:latin typeface="Arial"/>
                <a:ea typeface="Arial"/>
                <a:cs typeface="Arial"/>
                <a:sym typeface="Arial"/>
              </a:rPr>
              <a:t>.</a:t>
            </a:r>
            <a:endParaRPr/>
          </a:p>
          <a:p>
            <a:pPr indent="0" lvl="0" marL="0" rtl="0" algn="l">
              <a:lnSpc>
                <a:spcPct val="100000"/>
              </a:lnSpc>
              <a:spcBef>
                <a:spcPts val="0"/>
              </a:spcBef>
              <a:spcAft>
                <a:spcPts val="0"/>
              </a:spcAft>
              <a:buSzPts val="1400"/>
              <a:buNone/>
            </a:pPr>
            <a:r>
              <a:t/>
            </a:r>
            <a:endParaRPr b="0" i="0" sz="1400">
              <a:solidFill>
                <a:srgbClr val="0077A8"/>
              </a:solidFill>
              <a:latin typeface="Arial"/>
              <a:ea typeface="Arial"/>
              <a:cs typeface="Arial"/>
              <a:sym typeface="Arial"/>
            </a:endParaRPr>
          </a:p>
          <a:p>
            <a:pPr indent="0" lvl="0" marL="0" rtl="0" algn="l">
              <a:lnSpc>
                <a:spcPct val="100000"/>
              </a:lnSpc>
              <a:spcBef>
                <a:spcPts val="0"/>
              </a:spcBef>
              <a:spcAft>
                <a:spcPts val="0"/>
              </a:spcAft>
              <a:buSzPts val="1400"/>
              <a:buNone/>
            </a:pPr>
            <a:r>
              <a:rPr b="0" i="0" lang="en-US" sz="1400">
                <a:solidFill>
                  <a:srgbClr val="0077A8"/>
                </a:solidFill>
                <a:latin typeface="Arial"/>
                <a:ea typeface="Arial"/>
                <a:cs typeface="Arial"/>
                <a:sym typeface="Arial"/>
              </a:rPr>
              <a:t>The Junior IT Analyst Program equips program participants (17-30 years old) for a diverse range of technology career pathways through new curriculum delivered in partnership with Google.</a:t>
            </a:r>
            <a:endParaRPr/>
          </a:p>
          <a:p>
            <a:pPr indent="0" lvl="0" marL="0" rtl="0" algn="l">
              <a:lnSpc>
                <a:spcPct val="100000"/>
              </a:lnSpc>
              <a:spcBef>
                <a:spcPts val="0"/>
              </a:spcBef>
              <a:spcAft>
                <a:spcPts val="0"/>
              </a:spcAft>
              <a:buSzPts val="1400"/>
              <a:buNone/>
            </a:pPr>
            <a:r>
              <a:t/>
            </a:r>
            <a:endParaRPr b="0" i="0" sz="1400" u="none" strike="noStrike">
              <a:solidFill>
                <a:srgbClr val="0077A8"/>
              </a:solidFill>
              <a:latin typeface="Arial"/>
              <a:ea typeface="Arial"/>
              <a:cs typeface="Arial"/>
              <a:sym typeface="Arial"/>
            </a:endParaRPr>
          </a:p>
          <a:p>
            <a:pPr indent="0" lvl="0" marL="0" rtl="0" algn="l">
              <a:lnSpc>
                <a:spcPct val="100000"/>
              </a:lnSpc>
              <a:spcBef>
                <a:spcPts val="0"/>
              </a:spcBef>
              <a:spcAft>
                <a:spcPts val="0"/>
              </a:spcAft>
              <a:buSzPts val="1400"/>
              <a:buNone/>
            </a:pPr>
            <a:r>
              <a:rPr b="0" i="0" lang="en-US" sz="1400" u="none" strike="noStrike">
                <a:solidFill>
                  <a:srgbClr val="0077A8"/>
                </a:solidFill>
                <a:latin typeface="Arial"/>
                <a:ea typeface="Arial"/>
                <a:cs typeface="Arial"/>
                <a:sym typeface="Arial"/>
              </a:rPr>
              <a:t>This Program is completion-based meaning there is no large (final) exam at the end. Instead, after all your modules are completed, you will the earn the certification. </a:t>
            </a:r>
            <a:endParaRPr b="0" i="0" sz="1400" u="none" strike="noStrike">
              <a:solidFill>
                <a:srgbClr val="595959"/>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b="1" i="0" sz="1400" u="none" strike="noStrike">
              <a:solidFill>
                <a:srgbClr val="595959"/>
              </a:solidFill>
              <a:latin typeface="Arial"/>
              <a:ea typeface="Arial"/>
              <a:cs typeface="Arial"/>
              <a:sym typeface="Arial"/>
            </a:endParaRPr>
          </a:p>
          <a:p>
            <a:pPr indent="0" lvl="0" marL="0" rtl="0" algn="l">
              <a:lnSpc>
                <a:spcPct val="100000"/>
              </a:lnSpc>
              <a:spcBef>
                <a:spcPts val="0"/>
              </a:spcBef>
              <a:spcAft>
                <a:spcPts val="0"/>
              </a:spcAft>
              <a:buSzPts val="1400"/>
              <a:buNone/>
            </a:pPr>
            <a:r>
              <a:rPr b="1" i="0" lang="en-US" sz="1400" u="none" strike="noStrike">
                <a:solidFill>
                  <a:srgbClr val="595959"/>
                </a:solidFill>
                <a:latin typeface="Arial"/>
                <a:ea typeface="Arial"/>
                <a:cs typeface="Arial"/>
                <a:sym typeface="Arial"/>
              </a:rPr>
              <a:t>During the Program you will Learn the following skills:</a:t>
            </a:r>
            <a:endParaRPr/>
          </a:p>
          <a:p>
            <a:pPr indent="-285750" lvl="0" marL="285750" rtl="0" algn="l">
              <a:lnSpc>
                <a:spcPct val="100000"/>
              </a:lnSpc>
              <a:spcBef>
                <a:spcPts val="0"/>
              </a:spcBef>
              <a:spcAft>
                <a:spcPts val="0"/>
              </a:spcAft>
              <a:buSzPts val="1400"/>
              <a:buFont typeface="Arial"/>
              <a:buChar char="•"/>
            </a:pPr>
            <a:r>
              <a:rPr b="0" i="0" lang="en-US" sz="1400">
                <a:solidFill>
                  <a:srgbClr val="006DA9"/>
                </a:solidFill>
                <a:latin typeface="Arial"/>
                <a:ea typeface="Arial"/>
                <a:cs typeface="Arial"/>
                <a:sym typeface="Arial"/>
              </a:rPr>
              <a:t>User Support, Networking and Cloud Fundamentals</a:t>
            </a:r>
            <a:endParaRPr b="0" i="0" sz="1400" u="none" strike="noStrike">
              <a:solidFill>
                <a:srgbClr val="595959"/>
              </a:solidFill>
              <a:latin typeface="Arial"/>
              <a:ea typeface="Arial"/>
              <a:cs typeface="Arial"/>
              <a:sym typeface="Arial"/>
            </a:endParaRPr>
          </a:p>
          <a:p>
            <a:pPr indent="-285750" lvl="0" marL="285750" rtl="0" algn="l">
              <a:lnSpc>
                <a:spcPct val="100000"/>
              </a:lnSpc>
              <a:spcBef>
                <a:spcPts val="0"/>
              </a:spcBef>
              <a:spcAft>
                <a:spcPts val="0"/>
              </a:spcAft>
              <a:buSzPts val="1400"/>
              <a:buFont typeface="Arial"/>
              <a:buChar char="•"/>
            </a:pPr>
            <a:r>
              <a:rPr b="0" i="0" lang="en-US" sz="1400">
                <a:solidFill>
                  <a:srgbClr val="006DA9"/>
                </a:solidFill>
                <a:latin typeface="Arial"/>
                <a:ea typeface="Arial"/>
                <a:cs typeface="Arial"/>
                <a:sym typeface="Arial"/>
              </a:rPr>
              <a:t>Systems Administration, Cloud Infrastructure and IT Service Management</a:t>
            </a:r>
            <a:endParaRPr b="0" i="0" sz="1400" u="none" strike="noStrike">
              <a:solidFill>
                <a:srgbClr val="595959"/>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en-US" sz="1400">
                <a:solidFill>
                  <a:srgbClr val="006DA9"/>
                </a:solidFill>
                <a:latin typeface="Arial"/>
                <a:ea typeface="Arial"/>
                <a:cs typeface="Arial"/>
                <a:sym typeface="Arial"/>
              </a:rPr>
              <a:t>IT and Network Security</a:t>
            </a:r>
            <a:endParaRPr/>
          </a:p>
          <a:p>
            <a:pPr indent="0" lvl="0" marL="0" marR="0" rtl="0" algn="l">
              <a:lnSpc>
                <a:spcPct val="100000"/>
              </a:lnSpc>
              <a:spcBef>
                <a:spcPts val="0"/>
              </a:spcBef>
              <a:spcAft>
                <a:spcPts val="0"/>
              </a:spcAft>
              <a:buClr>
                <a:srgbClr val="000000"/>
              </a:buClr>
              <a:buSzPts val="1400"/>
              <a:buFont typeface="Arial"/>
              <a:buNone/>
            </a:pPr>
            <a:r>
              <a:t/>
            </a:r>
            <a:endParaRPr b="1" i="0" sz="1400">
              <a:solidFill>
                <a:srgbClr val="006DA9"/>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400">
                <a:solidFill>
                  <a:srgbClr val="303133"/>
                </a:solidFill>
                <a:latin typeface="Arial"/>
                <a:ea typeface="Arial"/>
                <a:cs typeface="Arial"/>
                <a:sym typeface="Arial"/>
              </a:rPr>
              <a:t>Graduates can secure roles such as:</a:t>
            </a:r>
            <a:endParaRPr/>
          </a:p>
          <a:p>
            <a:pPr indent="-228600" lvl="0" marL="457200" rtl="0" algn="l">
              <a:lnSpc>
                <a:spcPct val="100000"/>
              </a:lnSpc>
              <a:spcBef>
                <a:spcPts val="0"/>
              </a:spcBef>
              <a:spcAft>
                <a:spcPts val="0"/>
              </a:spcAft>
              <a:buSzPts val="1400"/>
              <a:buFont typeface="Arial"/>
              <a:buChar char="•"/>
            </a:pPr>
            <a:r>
              <a:rPr b="0" i="0" lang="en-US" sz="1400">
                <a:solidFill>
                  <a:srgbClr val="303133"/>
                </a:solidFill>
                <a:latin typeface="Arial"/>
                <a:ea typeface="Arial"/>
                <a:cs typeface="Arial"/>
                <a:sym typeface="Arial"/>
              </a:rPr>
              <a:t>Junior IT Analyst</a:t>
            </a:r>
            <a:endParaRPr/>
          </a:p>
          <a:p>
            <a:pPr indent="-228600" lvl="0" marL="457200" rtl="0" algn="l">
              <a:lnSpc>
                <a:spcPct val="100000"/>
              </a:lnSpc>
              <a:spcBef>
                <a:spcPts val="0"/>
              </a:spcBef>
              <a:spcAft>
                <a:spcPts val="0"/>
              </a:spcAft>
              <a:buSzPts val="1400"/>
              <a:buFont typeface="Arial"/>
              <a:buChar char="•"/>
            </a:pPr>
            <a:r>
              <a:rPr b="0" i="0" lang="en-US" sz="1400">
                <a:solidFill>
                  <a:srgbClr val="303133"/>
                </a:solidFill>
                <a:latin typeface="Arial"/>
                <a:ea typeface="Arial"/>
                <a:cs typeface="Arial"/>
                <a:sym typeface="Arial"/>
              </a:rPr>
              <a:t>Help Desk Specialist</a:t>
            </a:r>
            <a:endParaRPr/>
          </a:p>
          <a:p>
            <a:pPr indent="-228600" lvl="0" marL="457200" rtl="0" algn="l">
              <a:lnSpc>
                <a:spcPct val="100000"/>
              </a:lnSpc>
              <a:spcBef>
                <a:spcPts val="0"/>
              </a:spcBef>
              <a:spcAft>
                <a:spcPts val="0"/>
              </a:spcAft>
              <a:buSzPts val="1400"/>
              <a:buFont typeface="Arial"/>
              <a:buChar char="•"/>
            </a:pPr>
            <a:r>
              <a:rPr b="0" i="0" lang="en-US" sz="1400">
                <a:solidFill>
                  <a:srgbClr val="303133"/>
                </a:solidFill>
                <a:latin typeface="Arial"/>
                <a:ea typeface="Arial"/>
                <a:cs typeface="Arial"/>
                <a:sym typeface="Arial"/>
              </a:rPr>
              <a:t>Service Technician</a:t>
            </a:r>
            <a:endParaRPr/>
          </a:p>
          <a:p>
            <a:pPr indent="-228600" lvl="0" marL="457200" rtl="0" algn="l">
              <a:lnSpc>
                <a:spcPct val="100000"/>
              </a:lnSpc>
              <a:spcBef>
                <a:spcPts val="0"/>
              </a:spcBef>
              <a:spcAft>
                <a:spcPts val="0"/>
              </a:spcAft>
              <a:buSzPts val="1400"/>
              <a:buFont typeface="Arial"/>
              <a:buChar char="•"/>
            </a:pPr>
            <a:r>
              <a:rPr b="0" i="0" lang="en-US" sz="1400">
                <a:solidFill>
                  <a:srgbClr val="303133"/>
                </a:solidFill>
                <a:latin typeface="Arial"/>
                <a:ea typeface="Arial"/>
                <a:cs typeface="Arial"/>
                <a:sym typeface="Arial"/>
              </a:rPr>
              <a:t>Customer Care Agent</a:t>
            </a:r>
            <a:endParaRPr/>
          </a:p>
          <a:p>
            <a:pPr indent="-228600" lvl="0" marL="457200" rtl="0" algn="l">
              <a:lnSpc>
                <a:spcPct val="100000"/>
              </a:lnSpc>
              <a:spcBef>
                <a:spcPts val="0"/>
              </a:spcBef>
              <a:spcAft>
                <a:spcPts val="0"/>
              </a:spcAft>
              <a:buSzPts val="1400"/>
              <a:buFont typeface="Arial"/>
              <a:buChar char="•"/>
            </a:pPr>
            <a:r>
              <a:rPr b="0" i="0" lang="en-US" sz="1400">
                <a:solidFill>
                  <a:srgbClr val="303133"/>
                </a:solidFill>
                <a:latin typeface="Arial"/>
                <a:ea typeface="Arial"/>
                <a:cs typeface="Arial"/>
                <a:sym typeface="Arial"/>
              </a:rPr>
              <a:t>Project Analyst</a:t>
            </a:r>
            <a:endParaRPr/>
          </a:p>
          <a:p>
            <a:pPr indent="-228600" lvl="0" marL="457200" rtl="0" algn="l">
              <a:lnSpc>
                <a:spcPct val="100000"/>
              </a:lnSpc>
              <a:spcBef>
                <a:spcPts val="0"/>
              </a:spcBef>
              <a:spcAft>
                <a:spcPts val="0"/>
              </a:spcAft>
              <a:buSzPts val="1400"/>
              <a:buFont typeface="Arial"/>
              <a:buChar char="•"/>
            </a:pPr>
            <a:r>
              <a:rPr b="0" i="0" lang="en-US" sz="1400">
                <a:solidFill>
                  <a:srgbClr val="303133"/>
                </a:solidFill>
                <a:latin typeface="Arial"/>
                <a:ea typeface="Arial"/>
                <a:cs typeface="Arial"/>
                <a:sym typeface="Arial"/>
              </a:rPr>
              <a:t>Junior Systems Administrator</a:t>
            </a:r>
            <a:endParaRPr/>
          </a:p>
        </p:txBody>
      </p:sp>
      <p:sp>
        <p:nvSpPr>
          <p:cNvPr id="219" name="Google Shape;219;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0" i="0" lang="en-US" sz="1400">
                <a:solidFill>
                  <a:srgbClr val="0077A8"/>
                </a:solidFill>
                <a:latin typeface="Arial"/>
                <a:ea typeface="Arial"/>
                <a:cs typeface="Arial"/>
                <a:sym typeface="Arial"/>
              </a:rPr>
              <a:t>The Junior Data Analyst Program, co-sponsored and designed in partnership with Microsoft, equips young adults (17 - 30 years old) for Junior Data Analyst roles, focusing on SQL, Microsoft Azure and Python for data analysis, cloud and AI scripting.</a:t>
            </a:r>
            <a:endParaRPr/>
          </a:p>
          <a:p>
            <a:pPr indent="0" lvl="0" marL="0" rtl="0" algn="l">
              <a:lnSpc>
                <a:spcPct val="100000"/>
              </a:lnSpc>
              <a:spcBef>
                <a:spcPts val="0"/>
              </a:spcBef>
              <a:spcAft>
                <a:spcPts val="0"/>
              </a:spcAft>
              <a:buSzPts val="1400"/>
              <a:buNone/>
            </a:pPr>
            <a:r>
              <a:t/>
            </a:r>
            <a:endParaRPr b="0" i="0" sz="1400">
              <a:solidFill>
                <a:srgbClr val="0077A8"/>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strike="noStrike">
                <a:solidFill>
                  <a:srgbClr val="0077A8"/>
                </a:solidFill>
                <a:latin typeface="Arial"/>
                <a:ea typeface="Arial"/>
                <a:cs typeface="Arial"/>
                <a:sym typeface="Arial"/>
              </a:rPr>
              <a:t>This Program is a little bit different as it is exam-based meaning there is a final exam at the end. This exam must be passed in order to earn the certification. </a:t>
            </a:r>
            <a:endParaRPr b="0" i="0" sz="1400" u="none" strike="noStrike">
              <a:solidFill>
                <a:srgbClr val="595959"/>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b="0" i="0" sz="1400">
              <a:solidFill>
                <a:srgbClr val="0077A8"/>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b="0" i="0" sz="1400">
              <a:solidFill>
                <a:srgbClr val="0077A8"/>
              </a:solidFill>
              <a:latin typeface="Arial"/>
              <a:ea typeface="Arial"/>
              <a:cs typeface="Arial"/>
              <a:sym typeface="Arial"/>
            </a:endParaRPr>
          </a:p>
          <a:p>
            <a:pPr indent="0" lvl="0" marL="0" rtl="0" algn="l">
              <a:lnSpc>
                <a:spcPct val="100000"/>
              </a:lnSpc>
              <a:spcBef>
                <a:spcPts val="0"/>
              </a:spcBef>
              <a:spcAft>
                <a:spcPts val="0"/>
              </a:spcAft>
              <a:buSzPts val="1400"/>
              <a:buNone/>
            </a:pPr>
            <a:r>
              <a:rPr b="1" i="0" lang="en-US" sz="1400">
                <a:solidFill>
                  <a:srgbClr val="303133"/>
                </a:solidFill>
                <a:latin typeface="Arial"/>
                <a:ea typeface="Arial"/>
                <a:cs typeface="Arial"/>
                <a:sym typeface="Arial"/>
              </a:rPr>
              <a:t>This program equips participants with the following in-demand skills:</a:t>
            </a:r>
            <a:endParaRPr/>
          </a:p>
          <a:p>
            <a:pPr indent="-457200" lvl="0" marL="457200" rtl="0" algn="l">
              <a:lnSpc>
                <a:spcPct val="100000"/>
              </a:lnSpc>
              <a:spcBef>
                <a:spcPts val="0"/>
              </a:spcBef>
              <a:spcAft>
                <a:spcPts val="0"/>
              </a:spcAft>
              <a:buSzPts val="1400"/>
              <a:buFont typeface="Arial"/>
              <a:buChar char="•"/>
            </a:pPr>
            <a:r>
              <a:rPr b="0" i="0" lang="en-US" sz="1400">
                <a:solidFill>
                  <a:srgbClr val="303133"/>
                </a:solidFill>
                <a:latin typeface="Arial"/>
                <a:ea typeface="Arial"/>
                <a:cs typeface="Arial"/>
                <a:sym typeface="Arial"/>
              </a:rPr>
              <a:t>Excel, VBA and SQL Fundamentals for Data Science</a:t>
            </a:r>
            <a:endParaRPr/>
          </a:p>
          <a:p>
            <a:pPr indent="-457200" lvl="0" marL="457200" rtl="0" algn="l">
              <a:lnSpc>
                <a:spcPct val="100000"/>
              </a:lnSpc>
              <a:spcBef>
                <a:spcPts val="0"/>
              </a:spcBef>
              <a:spcAft>
                <a:spcPts val="0"/>
              </a:spcAft>
              <a:buSzPts val="1400"/>
              <a:buFont typeface="Arial"/>
              <a:buChar char="•"/>
            </a:pPr>
            <a:r>
              <a:rPr b="0" i="0" lang="en-US" sz="1400">
                <a:solidFill>
                  <a:srgbClr val="006DA9"/>
                </a:solidFill>
                <a:latin typeface="Arial"/>
                <a:ea typeface="Arial"/>
                <a:cs typeface="Arial"/>
                <a:sym typeface="Arial"/>
              </a:rPr>
              <a:t>Python for Applied Data Science and AI</a:t>
            </a:r>
            <a:endParaRPr b="0" i="0" sz="1400">
              <a:solidFill>
                <a:srgbClr val="303133"/>
              </a:solidFill>
              <a:latin typeface="Arial"/>
              <a:ea typeface="Arial"/>
              <a:cs typeface="Arial"/>
              <a:sym typeface="Arial"/>
            </a:endParaRPr>
          </a:p>
          <a:p>
            <a:pPr indent="-457200" lvl="0" marL="457200" rtl="0" algn="l">
              <a:lnSpc>
                <a:spcPct val="100000"/>
              </a:lnSpc>
              <a:spcBef>
                <a:spcPts val="0"/>
              </a:spcBef>
              <a:spcAft>
                <a:spcPts val="0"/>
              </a:spcAft>
              <a:buSzPts val="1400"/>
              <a:buFont typeface="Arial"/>
              <a:buChar char="•"/>
            </a:pPr>
            <a:r>
              <a:rPr b="0" i="0" lang="en-US" sz="1400">
                <a:solidFill>
                  <a:srgbClr val="006DA9"/>
                </a:solidFill>
                <a:latin typeface="Arial"/>
                <a:ea typeface="Arial"/>
                <a:cs typeface="Arial"/>
                <a:sym typeface="Arial"/>
              </a:rPr>
              <a:t>Microsoft Azure AI Solutions</a:t>
            </a:r>
            <a:endParaRPr b="0" i="0" sz="1400">
              <a:solidFill>
                <a:srgbClr val="303133"/>
              </a:solidFill>
              <a:latin typeface="Arial"/>
              <a:ea typeface="Arial"/>
              <a:cs typeface="Arial"/>
              <a:sym typeface="Arial"/>
            </a:endParaRPr>
          </a:p>
          <a:p>
            <a:pPr indent="-368300" lvl="0" marL="457200" rtl="0" algn="l">
              <a:lnSpc>
                <a:spcPct val="100000"/>
              </a:lnSpc>
              <a:spcBef>
                <a:spcPts val="0"/>
              </a:spcBef>
              <a:spcAft>
                <a:spcPts val="0"/>
              </a:spcAft>
              <a:buSzPts val="1400"/>
              <a:buFont typeface="Arial"/>
              <a:buNone/>
            </a:pPr>
            <a:r>
              <a:t/>
            </a:r>
            <a:endParaRPr b="0" i="0" sz="1400">
              <a:solidFill>
                <a:srgbClr val="303133"/>
              </a:solidFill>
              <a:latin typeface="Arial"/>
              <a:ea typeface="Arial"/>
              <a:cs typeface="Arial"/>
              <a:sym typeface="Arial"/>
            </a:endParaRPr>
          </a:p>
          <a:p>
            <a:pPr indent="0" lvl="0" marL="0" rtl="0" algn="l">
              <a:lnSpc>
                <a:spcPct val="100000"/>
              </a:lnSpc>
              <a:spcBef>
                <a:spcPts val="0"/>
              </a:spcBef>
              <a:spcAft>
                <a:spcPts val="0"/>
              </a:spcAft>
              <a:buSzPts val="1400"/>
              <a:buFont typeface="Arial"/>
              <a:buNone/>
            </a:pPr>
            <a:r>
              <a:rPr b="1" i="0" lang="en-US" sz="1400">
                <a:solidFill>
                  <a:srgbClr val="303133"/>
                </a:solidFill>
                <a:latin typeface="Arial"/>
                <a:ea typeface="Arial"/>
                <a:cs typeface="Arial"/>
                <a:sym typeface="Arial"/>
              </a:rPr>
              <a:t>Graduates will secure roles such as:</a:t>
            </a:r>
            <a:endParaRPr/>
          </a:p>
          <a:p>
            <a:pPr indent="-228600" lvl="0" marL="457200" rtl="0" algn="l">
              <a:lnSpc>
                <a:spcPct val="100000"/>
              </a:lnSpc>
              <a:spcBef>
                <a:spcPts val="0"/>
              </a:spcBef>
              <a:spcAft>
                <a:spcPts val="0"/>
              </a:spcAft>
              <a:buSzPts val="1400"/>
              <a:buFont typeface="Arial"/>
              <a:buChar char="•"/>
            </a:pPr>
            <a:r>
              <a:rPr b="0" i="0" lang="en-US" sz="1400">
                <a:solidFill>
                  <a:srgbClr val="303133"/>
                </a:solidFill>
                <a:latin typeface="Arial"/>
                <a:ea typeface="Arial"/>
                <a:cs typeface="Arial"/>
                <a:sym typeface="Arial"/>
              </a:rPr>
              <a:t>Junior Data Analyst</a:t>
            </a:r>
            <a:endParaRPr/>
          </a:p>
          <a:p>
            <a:pPr indent="-228600" lvl="0" marL="457200" rtl="0" algn="l">
              <a:lnSpc>
                <a:spcPct val="100000"/>
              </a:lnSpc>
              <a:spcBef>
                <a:spcPts val="0"/>
              </a:spcBef>
              <a:spcAft>
                <a:spcPts val="0"/>
              </a:spcAft>
              <a:buSzPts val="1400"/>
              <a:buFont typeface="Arial"/>
              <a:buChar char="•"/>
            </a:pPr>
            <a:r>
              <a:rPr b="0" i="0" lang="en-US" sz="1400">
                <a:solidFill>
                  <a:srgbClr val="303133"/>
                </a:solidFill>
                <a:latin typeface="Arial"/>
                <a:ea typeface="Arial"/>
                <a:cs typeface="Arial"/>
                <a:sym typeface="Arial"/>
              </a:rPr>
              <a:t>Help Desk Specialist</a:t>
            </a:r>
            <a:endParaRPr/>
          </a:p>
          <a:p>
            <a:pPr indent="-228600" lvl="0" marL="457200" rtl="0" algn="l">
              <a:lnSpc>
                <a:spcPct val="100000"/>
              </a:lnSpc>
              <a:spcBef>
                <a:spcPts val="0"/>
              </a:spcBef>
              <a:spcAft>
                <a:spcPts val="0"/>
              </a:spcAft>
              <a:buSzPts val="1400"/>
              <a:buFont typeface="Arial"/>
              <a:buChar char="•"/>
            </a:pPr>
            <a:r>
              <a:rPr b="0" i="0" lang="en-US" sz="1400">
                <a:solidFill>
                  <a:srgbClr val="303133"/>
                </a:solidFill>
                <a:latin typeface="Arial"/>
                <a:ea typeface="Arial"/>
                <a:cs typeface="Arial"/>
                <a:sym typeface="Arial"/>
              </a:rPr>
              <a:t>Junior Database Developer</a:t>
            </a:r>
            <a:endParaRPr/>
          </a:p>
          <a:p>
            <a:pPr indent="-228600" lvl="0" marL="457200" rtl="0" algn="l">
              <a:lnSpc>
                <a:spcPct val="100000"/>
              </a:lnSpc>
              <a:spcBef>
                <a:spcPts val="0"/>
              </a:spcBef>
              <a:spcAft>
                <a:spcPts val="0"/>
              </a:spcAft>
              <a:buSzPts val="1400"/>
              <a:buFont typeface="Arial"/>
              <a:buChar char="•"/>
            </a:pPr>
            <a:r>
              <a:rPr b="0" i="0" lang="en-US" sz="1400">
                <a:solidFill>
                  <a:srgbClr val="303133"/>
                </a:solidFill>
                <a:latin typeface="Arial"/>
                <a:ea typeface="Arial"/>
                <a:cs typeface="Arial"/>
                <a:sym typeface="Arial"/>
              </a:rPr>
              <a:t>Business Analyst</a:t>
            </a:r>
            <a:endParaRPr/>
          </a:p>
          <a:p>
            <a:pPr indent="-228600" lvl="0" marL="457200" rtl="0" algn="l">
              <a:lnSpc>
                <a:spcPct val="100000"/>
              </a:lnSpc>
              <a:spcBef>
                <a:spcPts val="0"/>
              </a:spcBef>
              <a:spcAft>
                <a:spcPts val="0"/>
              </a:spcAft>
              <a:buSzPts val="1400"/>
              <a:buFont typeface="Arial"/>
              <a:buChar char="•"/>
            </a:pPr>
            <a:r>
              <a:rPr b="0" i="0" lang="en-US" sz="1400">
                <a:solidFill>
                  <a:srgbClr val="303133"/>
                </a:solidFill>
                <a:latin typeface="Arial"/>
                <a:ea typeface="Arial"/>
                <a:cs typeface="Arial"/>
                <a:sym typeface="Arial"/>
              </a:rPr>
              <a:t>Project Analyst</a:t>
            </a:r>
            <a:endParaRPr/>
          </a:p>
          <a:p>
            <a:pPr indent="-228600" lvl="0" marL="457200" rtl="0" algn="l">
              <a:lnSpc>
                <a:spcPct val="100000"/>
              </a:lnSpc>
              <a:spcBef>
                <a:spcPts val="0"/>
              </a:spcBef>
              <a:spcAft>
                <a:spcPts val="0"/>
              </a:spcAft>
              <a:buSzPts val="1400"/>
              <a:buFont typeface="Arial"/>
              <a:buChar char="•"/>
            </a:pPr>
            <a:r>
              <a:rPr b="0" i="0" lang="en-US" sz="1400">
                <a:solidFill>
                  <a:srgbClr val="303133"/>
                </a:solidFill>
                <a:latin typeface="Arial"/>
                <a:ea typeface="Arial"/>
                <a:cs typeface="Arial"/>
                <a:sym typeface="Arial"/>
              </a:rPr>
              <a:t>Junior Database Administrator</a:t>
            </a:r>
            <a:endParaRPr/>
          </a:p>
          <a:p>
            <a:pPr indent="0" lvl="0" marL="0" rtl="0" algn="l">
              <a:lnSpc>
                <a:spcPct val="100000"/>
              </a:lnSpc>
              <a:spcBef>
                <a:spcPts val="0"/>
              </a:spcBef>
              <a:spcAft>
                <a:spcPts val="0"/>
              </a:spcAft>
              <a:buSzPts val="1400"/>
              <a:buNone/>
            </a:pPr>
            <a:r>
              <a:t/>
            </a:r>
            <a:endParaRPr b="0" i="0" sz="1800" u="none" strike="noStrike">
              <a:solidFill>
                <a:srgbClr val="595959"/>
              </a:solidFill>
              <a:latin typeface="Arial"/>
              <a:ea typeface="Arial"/>
              <a:cs typeface="Arial"/>
              <a:sym typeface="Arial"/>
            </a:endParaRPr>
          </a:p>
        </p:txBody>
      </p:sp>
      <p:sp>
        <p:nvSpPr>
          <p:cNvPr id="236" name="Google Shape;236;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0" i="0" lang="en-US" sz="1400">
                <a:solidFill>
                  <a:srgbClr val="0077A8"/>
                </a:solidFill>
                <a:latin typeface="Arial"/>
                <a:ea typeface="Arial"/>
                <a:cs typeface="Arial"/>
                <a:sym typeface="Arial"/>
              </a:rPr>
              <a:t>The Junior Security and Quality Assurance Analyst Program equips program participants (17 - 30 years old) for a diverse range of technology career pathways in information security, quality assurance and IT support services.</a:t>
            </a:r>
            <a:endParaRPr/>
          </a:p>
          <a:p>
            <a:pPr indent="0" lvl="0" marL="0" rtl="0" algn="l">
              <a:lnSpc>
                <a:spcPct val="100000"/>
              </a:lnSpc>
              <a:spcBef>
                <a:spcPts val="0"/>
              </a:spcBef>
              <a:spcAft>
                <a:spcPts val="0"/>
              </a:spcAft>
              <a:buSzPts val="1400"/>
              <a:buNone/>
            </a:pPr>
            <a:r>
              <a:t/>
            </a:r>
            <a:endParaRPr b="0" i="0" sz="1400">
              <a:solidFill>
                <a:srgbClr val="0077A8"/>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strike="noStrike">
                <a:solidFill>
                  <a:srgbClr val="0077A8"/>
                </a:solidFill>
                <a:latin typeface="Arial"/>
                <a:ea typeface="Arial"/>
                <a:cs typeface="Arial"/>
                <a:sym typeface="Arial"/>
              </a:rPr>
              <a:t>Like our Junior Data Analyst Program, this Program is also exam-based with a final exam at the end. This exam must be passed in order to earn the certification. </a:t>
            </a:r>
            <a:endParaRPr b="0" i="0" sz="1400">
              <a:solidFill>
                <a:srgbClr val="0077A8"/>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b="0" i="0" sz="1400">
              <a:solidFill>
                <a:srgbClr val="0077A8"/>
              </a:solidFill>
              <a:latin typeface="Arial"/>
              <a:ea typeface="Arial"/>
              <a:cs typeface="Arial"/>
              <a:sym typeface="Arial"/>
            </a:endParaRPr>
          </a:p>
          <a:p>
            <a:pPr indent="0" lvl="0" marL="0" rtl="0" algn="l">
              <a:lnSpc>
                <a:spcPct val="100000"/>
              </a:lnSpc>
              <a:spcBef>
                <a:spcPts val="0"/>
              </a:spcBef>
              <a:spcAft>
                <a:spcPts val="0"/>
              </a:spcAft>
              <a:buSzPts val="1400"/>
              <a:buNone/>
            </a:pPr>
            <a:r>
              <a:rPr b="1" i="0" lang="en-US" sz="1400">
                <a:solidFill>
                  <a:srgbClr val="303133"/>
                </a:solidFill>
                <a:latin typeface="Arial"/>
                <a:ea typeface="Arial"/>
                <a:cs typeface="Arial"/>
                <a:sym typeface="Arial"/>
              </a:rPr>
              <a:t>Learning outcomes include:</a:t>
            </a:r>
            <a:endParaRPr/>
          </a:p>
          <a:p>
            <a:pPr indent="-457200" lvl="0" marL="457200" rtl="0" algn="l">
              <a:lnSpc>
                <a:spcPct val="100000"/>
              </a:lnSpc>
              <a:spcBef>
                <a:spcPts val="0"/>
              </a:spcBef>
              <a:spcAft>
                <a:spcPts val="0"/>
              </a:spcAft>
              <a:buSzPts val="1400"/>
              <a:buFont typeface="Arial"/>
              <a:buChar char="•"/>
            </a:pPr>
            <a:r>
              <a:rPr b="0" i="0" lang="en-US" sz="1400">
                <a:solidFill>
                  <a:srgbClr val="303133"/>
                </a:solidFill>
                <a:latin typeface="Arial"/>
                <a:ea typeface="Arial"/>
                <a:cs typeface="Arial"/>
                <a:sym typeface="Arial"/>
              </a:rPr>
              <a:t>Information Security Foundations: Security+ Certification</a:t>
            </a:r>
            <a:endParaRPr/>
          </a:p>
          <a:p>
            <a:pPr indent="-457200" lvl="0" marL="457200" rtl="0" algn="l">
              <a:lnSpc>
                <a:spcPct val="100000"/>
              </a:lnSpc>
              <a:spcBef>
                <a:spcPts val="0"/>
              </a:spcBef>
              <a:spcAft>
                <a:spcPts val="0"/>
              </a:spcAft>
              <a:buSzPts val="1400"/>
              <a:buFont typeface="Arial"/>
              <a:buChar char="•"/>
            </a:pPr>
            <a:r>
              <a:rPr b="0" i="0" lang="en-US" sz="1400">
                <a:solidFill>
                  <a:srgbClr val="006DA9"/>
                </a:solidFill>
                <a:latin typeface="Arial"/>
                <a:ea typeface="Arial"/>
                <a:cs typeface="Arial"/>
                <a:sym typeface="Arial"/>
              </a:rPr>
              <a:t>Application Security, Testing and Quality Assurance</a:t>
            </a:r>
            <a:endParaRPr b="0" i="0" sz="1400">
              <a:solidFill>
                <a:srgbClr val="303133"/>
              </a:solidFill>
              <a:latin typeface="Arial"/>
              <a:ea typeface="Arial"/>
              <a:cs typeface="Arial"/>
              <a:sym typeface="Arial"/>
            </a:endParaRPr>
          </a:p>
          <a:p>
            <a:pPr indent="-368300" lvl="0" marL="457200" rtl="0" algn="l">
              <a:lnSpc>
                <a:spcPct val="100000"/>
              </a:lnSpc>
              <a:spcBef>
                <a:spcPts val="0"/>
              </a:spcBef>
              <a:spcAft>
                <a:spcPts val="0"/>
              </a:spcAft>
              <a:buSzPts val="1400"/>
              <a:buFont typeface="Arial"/>
              <a:buNone/>
            </a:pPr>
            <a:r>
              <a:t/>
            </a:r>
            <a:endParaRPr b="1" i="0" sz="1400">
              <a:solidFill>
                <a:srgbClr val="303133"/>
              </a:solidFill>
              <a:latin typeface="Arial"/>
              <a:ea typeface="Arial"/>
              <a:cs typeface="Arial"/>
              <a:sym typeface="Arial"/>
            </a:endParaRPr>
          </a:p>
          <a:p>
            <a:pPr indent="0" lvl="0" marL="0" rtl="0" algn="l">
              <a:lnSpc>
                <a:spcPct val="100000"/>
              </a:lnSpc>
              <a:spcBef>
                <a:spcPts val="0"/>
              </a:spcBef>
              <a:spcAft>
                <a:spcPts val="0"/>
              </a:spcAft>
              <a:buSzPts val="1400"/>
              <a:buFont typeface="Arial"/>
              <a:buNone/>
            </a:pPr>
            <a:r>
              <a:rPr b="1" i="0" lang="en-US" sz="1400">
                <a:solidFill>
                  <a:srgbClr val="303133"/>
                </a:solidFill>
                <a:latin typeface="Arial"/>
                <a:ea typeface="Arial"/>
                <a:cs typeface="Arial"/>
                <a:sym typeface="Arial"/>
              </a:rPr>
              <a:t>Graduates will secure roles such as:</a:t>
            </a:r>
            <a:endParaRPr/>
          </a:p>
          <a:p>
            <a:pPr indent="-228600" lvl="0" marL="457200" rtl="0" algn="l">
              <a:lnSpc>
                <a:spcPct val="100000"/>
              </a:lnSpc>
              <a:spcBef>
                <a:spcPts val="0"/>
              </a:spcBef>
              <a:spcAft>
                <a:spcPts val="0"/>
              </a:spcAft>
              <a:buSzPts val="1400"/>
              <a:buFont typeface="Arial"/>
              <a:buChar char="•"/>
            </a:pPr>
            <a:r>
              <a:rPr b="0" i="0" lang="en-US" sz="1400">
                <a:solidFill>
                  <a:srgbClr val="303133"/>
                </a:solidFill>
                <a:latin typeface="Arial"/>
                <a:ea typeface="Arial"/>
                <a:cs typeface="Arial"/>
                <a:sym typeface="Arial"/>
              </a:rPr>
              <a:t>Junior QA Analyst</a:t>
            </a:r>
            <a:endParaRPr/>
          </a:p>
          <a:p>
            <a:pPr indent="-228600" lvl="0" marL="457200" rtl="0" algn="l">
              <a:lnSpc>
                <a:spcPct val="100000"/>
              </a:lnSpc>
              <a:spcBef>
                <a:spcPts val="0"/>
              </a:spcBef>
              <a:spcAft>
                <a:spcPts val="0"/>
              </a:spcAft>
              <a:buSzPts val="1400"/>
              <a:buFont typeface="Arial"/>
              <a:buChar char="•"/>
            </a:pPr>
            <a:r>
              <a:rPr b="0" i="0" lang="en-US" sz="1400">
                <a:solidFill>
                  <a:srgbClr val="303133"/>
                </a:solidFill>
                <a:latin typeface="Arial"/>
                <a:ea typeface="Arial"/>
                <a:cs typeface="Arial"/>
                <a:sym typeface="Arial"/>
              </a:rPr>
              <a:t>Customer Care Agent</a:t>
            </a:r>
            <a:endParaRPr/>
          </a:p>
          <a:p>
            <a:pPr indent="-228600" lvl="0" marL="457200" rtl="0" algn="l">
              <a:lnSpc>
                <a:spcPct val="100000"/>
              </a:lnSpc>
              <a:spcBef>
                <a:spcPts val="0"/>
              </a:spcBef>
              <a:spcAft>
                <a:spcPts val="0"/>
              </a:spcAft>
              <a:buSzPts val="1400"/>
              <a:buFont typeface="Arial"/>
              <a:buChar char="•"/>
            </a:pPr>
            <a:r>
              <a:rPr b="0" i="0" lang="en-US" sz="1400">
                <a:solidFill>
                  <a:srgbClr val="303133"/>
                </a:solidFill>
                <a:latin typeface="Arial"/>
                <a:ea typeface="Arial"/>
                <a:cs typeface="Arial"/>
                <a:sym typeface="Arial"/>
              </a:rPr>
              <a:t>Junior Application Tester</a:t>
            </a:r>
            <a:endParaRPr/>
          </a:p>
          <a:p>
            <a:pPr indent="-228600" lvl="0" marL="457200" rtl="0" algn="l">
              <a:lnSpc>
                <a:spcPct val="100000"/>
              </a:lnSpc>
              <a:spcBef>
                <a:spcPts val="0"/>
              </a:spcBef>
              <a:spcAft>
                <a:spcPts val="0"/>
              </a:spcAft>
              <a:buSzPts val="1400"/>
              <a:buFont typeface="Arial"/>
              <a:buChar char="•"/>
            </a:pPr>
            <a:r>
              <a:rPr b="0" i="0" lang="en-US" sz="1400">
                <a:solidFill>
                  <a:srgbClr val="303133"/>
                </a:solidFill>
                <a:latin typeface="Arial"/>
                <a:ea typeface="Arial"/>
                <a:cs typeface="Arial"/>
                <a:sym typeface="Arial"/>
              </a:rPr>
              <a:t>Information Security Analyst</a:t>
            </a:r>
            <a:endParaRPr/>
          </a:p>
          <a:p>
            <a:pPr indent="-228600" lvl="0" marL="457200" rtl="0" algn="l">
              <a:lnSpc>
                <a:spcPct val="100000"/>
              </a:lnSpc>
              <a:spcBef>
                <a:spcPts val="0"/>
              </a:spcBef>
              <a:spcAft>
                <a:spcPts val="0"/>
              </a:spcAft>
              <a:buSzPts val="1400"/>
              <a:buFont typeface="Arial"/>
              <a:buChar char="•"/>
            </a:pPr>
            <a:r>
              <a:rPr b="0" i="0" lang="en-US" sz="1400">
                <a:solidFill>
                  <a:srgbClr val="303133"/>
                </a:solidFill>
                <a:latin typeface="Arial"/>
                <a:ea typeface="Arial"/>
                <a:cs typeface="Arial"/>
                <a:sym typeface="Arial"/>
              </a:rPr>
              <a:t>Help Desk Technician</a:t>
            </a:r>
            <a:endParaRPr/>
          </a:p>
          <a:p>
            <a:pPr indent="-228600" lvl="0" marL="457200" rtl="0" algn="l">
              <a:lnSpc>
                <a:spcPct val="100000"/>
              </a:lnSpc>
              <a:spcBef>
                <a:spcPts val="0"/>
              </a:spcBef>
              <a:spcAft>
                <a:spcPts val="0"/>
              </a:spcAft>
              <a:buSzPts val="1400"/>
              <a:buFont typeface="Arial"/>
              <a:buChar char="•"/>
            </a:pPr>
            <a:r>
              <a:rPr b="0" i="0" lang="en-US" sz="1400">
                <a:solidFill>
                  <a:srgbClr val="303133"/>
                </a:solidFill>
                <a:latin typeface="Arial"/>
                <a:ea typeface="Arial"/>
                <a:cs typeface="Arial"/>
                <a:sym typeface="Arial"/>
              </a:rPr>
              <a:t>Junior Software Tester</a:t>
            </a:r>
            <a:endParaRPr/>
          </a:p>
          <a:p>
            <a:pPr indent="-368300" lvl="0" marL="457200" rtl="0" algn="l">
              <a:lnSpc>
                <a:spcPct val="100000"/>
              </a:lnSpc>
              <a:spcBef>
                <a:spcPts val="0"/>
              </a:spcBef>
              <a:spcAft>
                <a:spcPts val="0"/>
              </a:spcAft>
              <a:buSzPts val="1400"/>
              <a:buFont typeface="Arial"/>
              <a:buNone/>
            </a:pPr>
            <a:r>
              <a:t/>
            </a:r>
            <a:endParaRPr b="1" i="0" sz="1400">
              <a:solidFill>
                <a:srgbClr val="303133"/>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b="0" i="0" sz="1800" u="none" strike="noStrike">
              <a:solidFill>
                <a:srgbClr val="595959"/>
              </a:solidFill>
              <a:latin typeface="Arial"/>
              <a:ea typeface="Arial"/>
              <a:cs typeface="Arial"/>
              <a:sym typeface="Arial"/>
            </a:endParaRPr>
          </a:p>
        </p:txBody>
      </p:sp>
      <p:sp>
        <p:nvSpPr>
          <p:cNvPr id="248" name="Google Shape;248;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Font typeface="Arial"/>
              <a:buNone/>
            </a:pPr>
            <a:r>
              <a:rPr b="1" i="0" lang="en-US" sz="1400">
                <a:solidFill>
                  <a:srgbClr val="303133"/>
                </a:solidFill>
                <a:latin typeface="Arial"/>
                <a:ea typeface="Arial"/>
                <a:cs typeface="Arial"/>
                <a:sym typeface="Arial"/>
              </a:rPr>
              <a:t>In addition to our technical training, NPower Canada supports the development of your Professional skills such as….. </a:t>
            </a:r>
            <a:endParaRPr/>
          </a:p>
          <a:p>
            <a:pPr indent="0" lvl="0" marL="0" rtl="0" algn="l">
              <a:lnSpc>
                <a:spcPct val="100000"/>
              </a:lnSpc>
              <a:spcBef>
                <a:spcPts val="0"/>
              </a:spcBef>
              <a:spcAft>
                <a:spcPts val="0"/>
              </a:spcAft>
              <a:buSzPts val="1400"/>
              <a:buFont typeface="Arial"/>
              <a:buNone/>
            </a:pPr>
            <a:r>
              <a:t/>
            </a:r>
            <a:endParaRPr b="1" i="0" sz="1400">
              <a:solidFill>
                <a:srgbClr val="303133"/>
              </a:solidFill>
              <a:latin typeface="Arial"/>
              <a:ea typeface="Arial"/>
              <a:cs typeface="Arial"/>
              <a:sym typeface="Arial"/>
            </a:endParaRPr>
          </a:p>
          <a:p>
            <a:pPr indent="0" lvl="0" marL="0" rtl="0" algn="l">
              <a:lnSpc>
                <a:spcPct val="100000"/>
              </a:lnSpc>
              <a:spcBef>
                <a:spcPts val="0"/>
              </a:spcBef>
              <a:spcAft>
                <a:spcPts val="0"/>
              </a:spcAft>
              <a:buSzPts val="1400"/>
              <a:buFont typeface="Arial"/>
              <a:buNone/>
            </a:pPr>
            <a:r>
              <a:rPr b="1" i="0" lang="en-US" sz="1400">
                <a:solidFill>
                  <a:srgbClr val="303133"/>
                </a:solidFill>
                <a:latin typeface="Arial"/>
                <a:ea typeface="Arial"/>
                <a:cs typeface="Arial"/>
                <a:sym typeface="Arial"/>
              </a:rPr>
              <a:t>We also help you build your best self and develop your Life skills by discussing time management, stress management…. </a:t>
            </a:r>
            <a:endParaRPr/>
          </a:p>
          <a:p>
            <a:pPr indent="0" lvl="0" marL="0" rtl="0" algn="l">
              <a:lnSpc>
                <a:spcPct val="100000"/>
              </a:lnSpc>
              <a:spcBef>
                <a:spcPts val="0"/>
              </a:spcBef>
              <a:spcAft>
                <a:spcPts val="0"/>
              </a:spcAft>
              <a:buSzPts val="1400"/>
              <a:buNone/>
            </a:pPr>
            <a:r>
              <a:t/>
            </a:r>
            <a:endParaRPr b="0" i="0" sz="1800" u="none" strike="noStrike">
              <a:solidFill>
                <a:srgbClr val="595959"/>
              </a:solidFill>
              <a:latin typeface="Arial"/>
              <a:ea typeface="Arial"/>
              <a:cs typeface="Arial"/>
              <a:sym typeface="Arial"/>
            </a:endParaRPr>
          </a:p>
        </p:txBody>
      </p:sp>
      <p:sp>
        <p:nvSpPr>
          <p:cNvPr id="260" name="Google Shape;260;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rtl="0" algn="l">
              <a:lnSpc>
                <a:spcPct val="115000"/>
              </a:lnSpc>
              <a:spcBef>
                <a:spcPts val="0"/>
              </a:spcBef>
              <a:spcAft>
                <a:spcPts val="0"/>
              </a:spcAft>
              <a:buSzPts val="1400"/>
              <a:buNone/>
            </a:pPr>
            <a:r>
              <a:rPr lang="en-US" sz="1800">
                <a:solidFill>
                  <a:srgbClr val="222222"/>
                </a:solidFill>
                <a:latin typeface="Calibri"/>
                <a:ea typeface="Calibri"/>
                <a:cs typeface="Calibri"/>
                <a:sym typeface="Calibri"/>
              </a:rPr>
              <a:t>These professional and life skills prepare you for real-world environments in and </a:t>
            </a:r>
            <a:endParaRPr/>
          </a:p>
          <a:p>
            <a:pPr indent="-228600" lvl="0" marL="457200" rtl="0" algn="l">
              <a:lnSpc>
                <a:spcPct val="115000"/>
              </a:lnSpc>
              <a:spcBef>
                <a:spcPts val="800"/>
              </a:spcBef>
              <a:spcAft>
                <a:spcPts val="0"/>
              </a:spcAft>
              <a:buSzPts val="1400"/>
              <a:buNone/>
            </a:pPr>
            <a:r>
              <a:rPr lang="en-US" sz="1800">
                <a:solidFill>
                  <a:srgbClr val="222222"/>
                </a:solidFill>
                <a:latin typeface="Calibri"/>
                <a:ea typeface="Calibri"/>
                <a:cs typeface="Calibri"/>
                <a:sym typeface="Calibri"/>
              </a:rPr>
              <a:t>out of tech. Having these skills like networking is incredibly valuable. </a:t>
            </a:r>
            <a:endParaRPr/>
          </a:p>
          <a:p>
            <a:pPr indent="-228600" lvl="0" marL="457200" rtl="0" algn="l">
              <a:lnSpc>
                <a:spcPct val="115000"/>
              </a:lnSpc>
              <a:spcBef>
                <a:spcPts val="800"/>
              </a:spcBef>
              <a:spcAft>
                <a:spcPts val="0"/>
              </a:spcAft>
              <a:buSzPts val="1400"/>
              <a:buNone/>
            </a:pPr>
            <a:r>
              <a:t/>
            </a:r>
            <a:endParaRPr sz="1800">
              <a:solidFill>
                <a:srgbClr val="222222"/>
              </a:solidFill>
              <a:latin typeface="Calibri"/>
              <a:ea typeface="Calibri"/>
              <a:cs typeface="Calibri"/>
              <a:sym typeface="Calibri"/>
            </a:endParaRPr>
          </a:p>
          <a:p>
            <a:pPr indent="-228600" lvl="0" marL="457200" rtl="0" algn="l">
              <a:lnSpc>
                <a:spcPct val="115000"/>
              </a:lnSpc>
              <a:spcBef>
                <a:spcPts val="800"/>
              </a:spcBef>
              <a:spcAft>
                <a:spcPts val="0"/>
              </a:spcAft>
              <a:buSzPts val="1400"/>
              <a:buNone/>
            </a:pPr>
            <a:r>
              <a:rPr lang="en-US" sz="1800">
                <a:solidFill>
                  <a:srgbClr val="222222"/>
                </a:solidFill>
                <a:latin typeface="Calibri"/>
                <a:ea typeface="Calibri"/>
                <a:cs typeface="Calibri"/>
                <a:sym typeface="Calibri"/>
              </a:rPr>
              <a:t>For examples, let’s look at our Alumni, Simon. </a:t>
            </a:r>
            <a:endParaRPr/>
          </a:p>
          <a:p>
            <a:pPr indent="-228600" lvl="0" marL="457200" rtl="0" algn="l">
              <a:lnSpc>
                <a:spcPct val="115000"/>
              </a:lnSpc>
              <a:spcBef>
                <a:spcPts val="800"/>
              </a:spcBef>
              <a:spcAft>
                <a:spcPts val="0"/>
              </a:spcAft>
              <a:buSzPts val="1400"/>
              <a:buNone/>
            </a:pPr>
            <a:r>
              <a:t/>
            </a:r>
            <a:endParaRPr sz="1800">
              <a:solidFill>
                <a:srgbClr val="222222"/>
              </a:solidFill>
              <a:latin typeface="Calibri"/>
              <a:ea typeface="Calibri"/>
              <a:cs typeface="Calibri"/>
              <a:sym typeface="Calibri"/>
            </a:endParaRPr>
          </a:p>
          <a:p>
            <a:pPr indent="-228600" lvl="0" marL="457200" rtl="0" algn="l">
              <a:lnSpc>
                <a:spcPct val="115000"/>
              </a:lnSpc>
              <a:spcBef>
                <a:spcPts val="800"/>
              </a:spcBef>
              <a:spcAft>
                <a:spcPts val="0"/>
              </a:spcAft>
              <a:buSzPts val="1400"/>
              <a:buNone/>
            </a:pPr>
            <a:r>
              <a:rPr lang="en-US" sz="1800">
                <a:solidFill>
                  <a:srgbClr val="222222"/>
                </a:solidFill>
                <a:latin typeface="Calibri"/>
                <a:ea typeface="Calibri"/>
                <a:cs typeface="Calibri"/>
                <a:sym typeface="Calibri"/>
              </a:rPr>
              <a:t>Simon was a newcomer to Canada</a:t>
            </a:r>
            <a:endParaRPr/>
          </a:p>
          <a:p>
            <a:pPr indent="-228600" lvl="0" marL="457200" rtl="0" algn="l">
              <a:lnSpc>
                <a:spcPct val="115000"/>
              </a:lnSpc>
              <a:spcBef>
                <a:spcPts val="800"/>
              </a:spcBef>
              <a:spcAft>
                <a:spcPts val="0"/>
              </a:spcAft>
              <a:buSzPts val="1400"/>
              <a:buNone/>
            </a:pPr>
            <a:r>
              <a:rPr lang="en-US" sz="1800">
                <a:solidFill>
                  <a:srgbClr val="222222"/>
                </a:solidFill>
                <a:latin typeface="Calibri"/>
                <a:ea typeface="Calibri"/>
                <a:cs typeface="Calibri"/>
                <a:sym typeface="Calibri"/>
              </a:rPr>
              <a:t>He didn’t have a strong network, or networking skills like we teach at NPower </a:t>
            </a:r>
            <a:endParaRPr/>
          </a:p>
          <a:p>
            <a:pPr indent="-228600" lvl="0" marL="457200" rtl="0" algn="l">
              <a:lnSpc>
                <a:spcPct val="115000"/>
              </a:lnSpc>
              <a:spcBef>
                <a:spcPts val="800"/>
              </a:spcBef>
              <a:spcAft>
                <a:spcPts val="0"/>
              </a:spcAft>
              <a:buSzPts val="1400"/>
              <a:buNone/>
            </a:pPr>
            <a:r>
              <a:rPr lang="en-US" sz="1800">
                <a:solidFill>
                  <a:srgbClr val="222222"/>
                </a:solidFill>
                <a:latin typeface="Calibri"/>
                <a:ea typeface="Calibri"/>
                <a:cs typeface="Calibri"/>
                <a:sym typeface="Calibri"/>
              </a:rPr>
              <a:t>Canada. When he came to NPower Canada – he needed a network to find </a:t>
            </a:r>
            <a:endParaRPr/>
          </a:p>
          <a:p>
            <a:pPr indent="-228600" lvl="0" marL="457200" rtl="0" algn="l">
              <a:lnSpc>
                <a:spcPct val="115000"/>
              </a:lnSpc>
              <a:spcBef>
                <a:spcPts val="800"/>
              </a:spcBef>
              <a:spcAft>
                <a:spcPts val="0"/>
              </a:spcAft>
              <a:buSzPts val="1400"/>
              <a:buNone/>
            </a:pPr>
            <a:r>
              <a:rPr lang="en-US" sz="1800">
                <a:solidFill>
                  <a:srgbClr val="222222"/>
                </a:solidFill>
                <a:latin typeface="Calibri"/>
                <a:ea typeface="Calibri"/>
                <a:cs typeface="Calibri"/>
                <a:sym typeface="Calibri"/>
              </a:rPr>
              <a:t>opportunities NPower Canada provided him with not only the technical training he </a:t>
            </a:r>
            <a:endParaRPr/>
          </a:p>
          <a:p>
            <a:pPr indent="-228600" lvl="0" marL="457200" rtl="0" algn="l">
              <a:lnSpc>
                <a:spcPct val="115000"/>
              </a:lnSpc>
              <a:spcBef>
                <a:spcPts val="800"/>
              </a:spcBef>
              <a:spcAft>
                <a:spcPts val="0"/>
              </a:spcAft>
              <a:buSzPts val="1400"/>
              <a:buNone/>
            </a:pPr>
            <a:r>
              <a:rPr lang="en-US" sz="1800">
                <a:solidFill>
                  <a:srgbClr val="222222"/>
                </a:solidFill>
                <a:latin typeface="Calibri"/>
                <a:ea typeface="Calibri"/>
                <a:cs typeface="Calibri"/>
                <a:sym typeface="Calibri"/>
              </a:rPr>
              <a:t>needed to start in tech, but also with the professional development and life </a:t>
            </a:r>
            <a:endParaRPr/>
          </a:p>
          <a:p>
            <a:pPr indent="-228600" lvl="0" marL="457200" rtl="0" algn="l">
              <a:lnSpc>
                <a:spcPct val="115000"/>
              </a:lnSpc>
              <a:spcBef>
                <a:spcPts val="800"/>
              </a:spcBef>
              <a:spcAft>
                <a:spcPts val="0"/>
              </a:spcAft>
              <a:buSzPts val="1400"/>
              <a:buNone/>
            </a:pPr>
            <a:r>
              <a:rPr lang="en-US" sz="1800">
                <a:solidFill>
                  <a:srgbClr val="222222"/>
                </a:solidFill>
                <a:latin typeface="Calibri"/>
                <a:ea typeface="Calibri"/>
                <a:cs typeface="Calibri"/>
                <a:sym typeface="Calibri"/>
              </a:rPr>
              <a:t>skills training that was essential for him to be successful in securing employment </a:t>
            </a:r>
            <a:endParaRPr/>
          </a:p>
          <a:p>
            <a:pPr indent="-228600" lvl="0" marL="457200" rtl="0" algn="l">
              <a:lnSpc>
                <a:spcPct val="115000"/>
              </a:lnSpc>
              <a:spcBef>
                <a:spcPts val="800"/>
              </a:spcBef>
              <a:spcAft>
                <a:spcPts val="0"/>
              </a:spcAft>
              <a:buSzPts val="1400"/>
              <a:buNone/>
            </a:pPr>
            <a:r>
              <a:rPr lang="en-US" sz="1800">
                <a:solidFill>
                  <a:srgbClr val="222222"/>
                </a:solidFill>
                <a:latin typeface="Calibri"/>
                <a:ea typeface="Calibri"/>
                <a:cs typeface="Calibri"/>
                <a:sym typeface="Calibri"/>
              </a:rPr>
              <a:t>with Long View Systems in Calgary. </a:t>
            </a:r>
            <a:endParaRPr/>
          </a:p>
          <a:p>
            <a:pPr indent="-228600" lvl="0" marL="457200" rtl="0" algn="l">
              <a:lnSpc>
                <a:spcPct val="115000"/>
              </a:lnSpc>
              <a:spcBef>
                <a:spcPts val="800"/>
              </a:spcBef>
              <a:spcAft>
                <a:spcPts val="0"/>
              </a:spcAft>
              <a:buSzPts val="1400"/>
              <a:buNone/>
            </a:pPr>
            <a:r>
              <a:t/>
            </a:r>
            <a:endParaRPr sz="1800">
              <a:solidFill>
                <a:srgbClr val="222222"/>
              </a:solidFill>
              <a:latin typeface="Calibri"/>
              <a:ea typeface="Calibri"/>
              <a:cs typeface="Calibri"/>
              <a:sym typeface="Calibri"/>
            </a:endParaRPr>
          </a:p>
          <a:p>
            <a:pPr indent="-228600" lvl="0" marL="457200" rtl="0" algn="l">
              <a:lnSpc>
                <a:spcPct val="115000"/>
              </a:lnSpc>
              <a:spcBef>
                <a:spcPts val="800"/>
              </a:spcBef>
              <a:spcAft>
                <a:spcPts val="800"/>
              </a:spcAft>
              <a:buSzPts val="1400"/>
              <a:buNone/>
            </a:pPr>
            <a:r>
              <a:rPr lang="en-US" sz="1800">
                <a:solidFill>
                  <a:srgbClr val="222222"/>
                </a:solidFill>
                <a:latin typeface="Calibri"/>
                <a:ea typeface="Calibri"/>
                <a:cs typeface="Calibri"/>
                <a:sym typeface="Calibri"/>
              </a:rPr>
              <a:t>Opportunities are at NPower Canada, so what does this really mean for you? </a:t>
            </a:r>
            <a:endParaRPr/>
          </a:p>
        </p:txBody>
      </p:sp>
      <p:sp>
        <p:nvSpPr>
          <p:cNvPr id="281" name="Google Shape;281;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SzPts val="1400"/>
              <a:buNone/>
            </a:pPr>
            <a:r>
              <a:rPr lang="en-US" sz="1400">
                <a:solidFill>
                  <a:srgbClr val="2F5496"/>
                </a:solidFill>
                <a:latin typeface="Arial"/>
                <a:ea typeface="Arial"/>
                <a:cs typeface="Arial"/>
                <a:sym typeface="Arial"/>
              </a:rPr>
              <a:t>After graduating from one of our Technical Programs, and to support your career growth, we also have services for our Alumni! For 5 years after graduation, we offer: </a:t>
            </a:r>
            <a:endParaRPr/>
          </a:p>
          <a:p>
            <a:pPr indent="-228600" lvl="0" marL="457200" rtl="0" algn="l">
              <a:lnSpc>
                <a:spcPct val="100000"/>
              </a:lnSpc>
              <a:spcBef>
                <a:spcPts val="0"/>
              </a:spcBef>
              <a:spcAft>
                <a:spcPts val="0"/>
              </a:spcAft>
              <a:buSzPts val="1400"/>
              <a:buNone/>
            </a:pPr>
            <a:r>
              <a:t/>
            </a:r>
            <a:endParaRPr sz="1400">
              <a:solidFill>
                <a:srgbClr val="2F5496"/>
              </a:solidFill>
              <a:latin typeface="Arial"/>
              <a:ea typeface="Arial"/>
              <a:cs typeface="Arial"/>
              <a:sym typeface="Arial"/>
            </a:endParaRPr>
          </a:p>
          <a:p>
            <a:pPr indent="-228600" lvl="0" marL="457200" rtl="0" algn="l">
              <a:lnSpc>
                <a:spcPct val="100000"/>
              </a:lnSpc>
              <a:spcBef>
                <a:spcPts val="0"/>
              </a:spcBef>
              <a:spcAft>
                <a:spcPts val="0"/>
              </a:spcAft>
              <a:buSzPts val="1400"/>
              <a:buNone/>
            </a:pPr>
            <a:r>
              <a:rPr lang="en-US" sz="1400">
                <a:solidFill>
                  <a:srgbClr val="2F5496"/>
                </a:solidFill>
                <a:latin typeface="Arial"/>
                <a:ea typeface="Arial"/>
                <a:cs typeface="Arial"/>
                <a:sym typeface="Arial"/>
              </a:rPr>
              <a:t>Post-hire coaching and mentorship</a:t>
            </a:r>
            <a:endParaRPr/>
          </a:p>
          <a:p>
            <a:pPr indent="-457200" lvl="0" marL="900113" rtl="0" algn="l">
              <a:lnSpc>
                <a:spcPct val="100000"/>
              </a:lnSpc>
              <a:spcBef>
                <a:spcPts val="0"/>
              </a:spcBef>
              <a:spcAft>
                <a:spcPts val="0"/>
              </a:spcAft>
              <a:buSzPts val="1400"/>
              <a:buFont typeface="Arial"/>
              <a:buChar char="•"/>
            </a:pPr>
            <a:r>
              <a:rPr lang="en-US" sz="1400">
                <a:solidFill>
                  <a:srgbClr val="2F5496"/>
                </a:solidFill>
                <a:latin typeface="Arial"/>
                <a:ea typeface="Arial"/>
                <a:cs typeface="Arial"/>
                <a:sym typeface="Arial"/>
              </a:rPr>
              <a:t>Career assistance with job advancement search, interview prep, and salary negotiation.</a:t>
            </a:r>
            <a:endParaRPr/>
          </a:p>
          <a:p>
            <a:pPr indent="-457200" lvl="0" marL="900113" rtl="0" algn="l">
              <a:lnSpc>
                <a:spcPct val="100000"/>
              </a:lnSpc>
              <a:spcBef>
                <a:spcPts val="0"/>
              </a:spcBef>
              <a:spcAft>
                <a:spcPts val="0"/>
              </a:spcAft>
              <a:buSzPts val="1400"/>
              <a:buFont typeface="Arial"/>
              <a:buChar char="•"/>
            </a:pPr>
            <a:r>
              <a:rPr lang="en-US" sz="1400">
                <a:solidFill>
                  <a:srgbClr val="2F5496"/>
                </a:solidFill>
                <a:latin typeface="Arial"/>
                <a:ea typeface="Arial"/>
                <a:cs typeface="Arial"/>
                <a:sym typeface="Arial"/>
              </a:rPr>
              <a:t>Professional workshops and events.</a:t>
            </a:r>
            <a:endParaRPr/>
          </a:p>
          <a:p>
            <a:pPr indent="-457200" lvl="0" marL="900113" rtl="0" algn="l">
              <a:lnSpc>
                <a:spcPct val="100000"/>
              </a:lnSpc>
              <a:spcBef>
                <a:spcPts val="1200"/>
              </a:spcBef>
              <a:spcAft>
                <a:spcPts val="0"/>
              </a:spcAft>
              <a:buSzPts val="1400"/>
              <a:buFont typeface="Arial"/>
              <a:buChar char="•"/>
            </a:pPr>
            <a:r>
              <a:rPr lang="en-US" sz="1400">
                <a:solidFill>
                  <a:srgbClr val="2F5496"/>
                </a:solidFill>
                <a:latin typeface="Arial"/>
                <a:ea typeface="Arial"/>
                <a:cs typeface="Arial"/>
                <a:sym typeface="Arial"/>
              </a:rPr>
              <a:t>Our Alumni Engagement Services team will be working with you to create your career discovery profile and discuss opportunities available.</a:t>
            </a:r>
            <a:endParaRPr/>
          </a:p>
          <a:p>
            <a:pPr indent="-228600" lvl="0" marL="457200" rtl="0" algn="l">
              <a:lnSpc>
                <a:spcPct val="100000"/>
              </a:lnSpc>
              <a:spcBef>
                <a:spcPts val="1200"/>
              </a:spcBef>
              <a:spcAft>
                <a:spcPts val="0"/>
              </a:spcAft>
              <a:buSzPts val="1400"/>
              <a:buNone/>
            </a:pPr>
            <a:r>
              <a:rPr i="0" lang="en-US" sz="1400" u="none" strike="noStrike">
                <a:solidFill>
                  <a:srgbClr val="2F5496"/>
                </a:solidFill>
                <a:latin typeface="Arial"/>
                <a:ea typeface="Arial"/>
                <a:cs typeface="Arial"/>
                <a:sym typeface="Arial"/>
              </a:rPr>
              <a:t>Al</a:t>
            </a:r>
            <a:r>
              <a:rPr lang="en-US" sz="1400">
                <a:solidFill>
                  <a:srgbClr val="2F5496"/>
                </a:solidFill>
                <a:latin typeface="Arial"/>
                <a:ea typeface="Arial"/>
                <a:cs typeface="Arial"/>
                <a:sym typeface="Arial"/>
              </a:rPr>
              <a:t>umni programs </a:t>
            </a:r>
            <a:endParaRPr/>
          </a:p>
          <a:p>
            <a:pPr indent="-457200" lvl="0" marL="900113" rtl="0" algn="l">
              <a:lnSpc>
                <a:spcPct val="100000"/>
              </a:lnSpc>
              <a:spcBef>
                <a:spcPts val="0"/>
              </a:spcBef>
              <a:spcAft>
                <a:spcPts val="0"/>
              </a:spcAft>
              <a:buSzPts val="1400"/>
              <a:buFont typeface="Arial"/>
              <a:buChar char="•"/>
            </a:pPr>
            <a:r>
              <a:rPr i="0" lang="en-US" sz="1400" u="none" strike="noStrike">
                <a:solidFill>
                  <a:srgbClr val="2F5496"/>
                </a:solidFill>
                <a:latin typeface="Arial"/>
                <a:ea typeface="Arial"/>
                <a:cs typeface="Arial"/>
                <a:sym typeface="Arial"/>
              </a:rPr>
              <a:t>Opportunities to upskill with advanced programs on emerging technologies - </a:t>
            </a:r>
            <a:r>
              <a:rPr i="1" lang="en-US" sz="1400" u="none" strike="noStrike">
                <a:solidFill>
                  <a:srgbClr val="2F5496"/>
                </a:solidFill>
                <a:latin typeface="Arial"/>
                <a:ea typeface="Arial"/>
                <a:cs typeface="Arial"/>
                <a:sym typeface="Arial"/>
              </a:rPr>
              <a:t>only available to alumni</a:t>
            </a:r>
            <a:r>
              <a:rPr i="0" lang="en-US" sz="1400" u="none" strike="noStrike">
                <a:solidFill>
                  <a:srgbClr val="2F5496"/>
                </a:solidFill>
                <a:latin typeface="Arial"/>
                <a:ea typeface="Arial"/>
                <a:cs typeface="Arial"/>
                <a:sym typeface="Arial"/>
              </a:rPr>
              <a:t>. – Google Automation with Python we will talk about this in a few moments. </a:t>
            </a:r>
            <a:endParaRPr/>
          </a:p>
          <a:p>
            <a:pPr indent="-368300" lvl="0" marL="900113" rtl="0" algn="l">
              <a:lnSpc>
                <a:spcPct val="100000"/>
              </a:lnSpc>
              <a:spcBef>
                <a:spcPts val="1200"/>
              </a:spcBef>
              <a:spcAft>
                <a:spcPts val="0"/>
              </a:spcAft>
              <a:buSzPts val="1400"/>
              <a:buFont typeface="Arial"/>
              <a:buNone/>
            </a:pPr>
            <a:r>
              <a:t/>
            </a:r>
            <a:endParaRPr i="0" sz="1400" u="none" strike="noStrike">
              <a:solidFill>
                <a:srgbClr val="2F5496"/>
              </a:solidFill>
              <a:latin typeface="Arial"/>
              <a:ea typeface="Arial"/>
              <a:cs typeface="Arial"/>
              <a:sym typeface="Arial"/>
            </a:endParaRPr>
          </a:p>
          <a:p>
            <a:pPr indent="-228600" lvl="0" marL="457200" rtl="0" algn="l">
              <a:lnSpc>
                <a:spcPct val="100000"/>
              </a:lnSpc>
              <a:spcBef>
                <a:spcPts val="1200"/>
              </a:spcBef>
              <a:spcAft>
                <a:spcPts val="0"/>
              </a:spcAft>
              <a:buSzPts val="1400"/>
              <a:buNone/>
            </a:pPr>
            <a:r>
              <a:rPr lang="en-US" sz="1400">
                <a:solidFill>
                  <a:srgbClr val="2F5496"/>
                </a:solidFill>
                <a:latin typeface="Arial"/>
                <a:ea typeface="Arial"/>
                <a:cs typeface="Arial"/>
                <a:sym typeface="Arial"/>
              </a:rPr>
              <a:t>Growing network of 2,200 graduates ( Show off that you are our Alumni – Pride, being proud) </a:t>
            </a:r>
            <a:endParaRPr/>
          </a:p>
          <a:p>
            <a:pPr indent="-457200" lvl="0" marL="900113" rtl="0" algn="l">
              <a:lnSpc>
                <a:spcPct val="100000"/>
              </a:lnSpc>
              <a:spcBef>
                <a:spcPts val="0"/>
              </a:spcBef>
              <a:spcAft>
                <a:spcPts val="0"/>
              </a:spcAft>
              <a:buSzPts val="1400"/>
              <a:buFont typeface="Arial"/>
              <a:buChar char="•"/>
            </a:pPr>
            <a:r>
              <a:rPr lang="en-US" sz="1400">
                <a:solidFill>
                  <a:srgbClr val="2F5496"/>
                </a:solidFill>
                <a:latin typeface="Arial"/>
                <a:ea typeface="Arial"/>
                <a:cs typeface="Arial"/>
                <a:sym typeface="Arial"/>
              </a:rPr>
              <a:t>C</a:t>
            </a:r>
            <a:r>
              <a:rPr i="0" lang="en-US" sz="1400" u="none" strike="noStrike">
                <a:solidFill>
                  <a:srgbClr val="2F5496"/>
                </a:solidFill>
                <a:latin typeface="Arial"/>
                <a:ea typeface="Arial"/>
                <a:cs typeface="Arial"/>
                <a:sym typeface="Arial"/>
              </a:rPr>
              <a:t>onnect with peers and new opportunities through our Alumni Engagement Groups on LinkedIn and Instagram. Staying connected with your peers from class is important to continue strengthening your network. (Staying top of mind with your peers and friends if you are active online)</a:t>
            </a:r>
            <a:endParaRPr/>
          </a:p>
          <a:p>
            <a:pPr indent="-457200" lvl="0" marL="900113" rtl="0" algn="l">
              <a:lnSpc>
                <a:spcPct val="100000"/>
              </a:lnSpc>
              <a:spcBef>
                <a:spcPts val="1200"/>
              </a:spcBef>
              <a:spcAft>
                <a:spcPts val="0"/>
              </a:spcAft>
              <a:buSzPts val="1400"/>
              <a:buFont typeface="Arial"/>
              <a:buChar char="•"/>
            </a:pPr>
            <a:r>
              <a:rPr i="0" lang="en-US" sz="1400" u="none" strike="noStrike">
                <a:solidFill>
                  <a:srgbClr val="2F5496"/>
                </a:solidFill>
                <a:latin typeface="Arial"/>
                <a:ea typeface="Arial"/>
                <a:cs typeface="Arial"/>
                <a:sym typeface="Arial"/>
              </a:rPr>
              <a:t>Alumni also share your experiences and certifications on Social media where you can celebrate with your peers. </a:t>
            </a:r>
            <a:endParaRPr/>
          </a:p>
          <a:p>
            <a:pPr indent="-228600" lvl="0" marL="457200" rtl="0" algn="l">
              <a:lnSpc>
                <a:spcPct val="100000"/>
              </a:lnSpc>
              <a:spcBef>
                <a:spcPts val="1200"/>
              </a:spcBef>
              <a:spcAft>
                <a:spcPts val="0"/>
              </a:spcAft>
              <a:buSzPts val="1400"/>
              <a:buNone/>
            </a:pPr>
            <a:r>
              <a:rPr i="0" lang="en-US" sz="1400" u="none" cap="none" strike="noStrike">
                <a:solidFill>
                  <a:srgbClr val="2F5496"/>
                </a:solidFill>
                <a:latin typeface="Arial"/>
                <a:ea typeface="Arial"/>
                <a:cs typeface="Arial"/>
                <a:sym typeface="Arial"/>
              </a:rPr>
              <a:t>Pay it forward and share your story </a:t>
            </a:r>
            <a:endParaRPr/>
          </a:p>
          <a:p>
            <a:pPr indent="-457200" lvl="0" marL="900113" rtl="0" algn="l">
              <a:lnSpc>
                <a:spcPct val="100000"/>
              </a:lnSpc>
              <a:spcBef>
                <a:spcPts val="0"/>
              </a:spcBef>
              <a:spcAft>
                <a:spcPts val="0"/>
              </a:spcAft>
              <a:buSzPts val="1400"/>
              <a:buFont typeface="Arial"/>
              <a:buChar char="•"/>
            </a:pPr>
            <a:r>
              <a:rPr i="0" lang="en-US" sz="1400" u="none" cap="none" strike="noStrike">
                <a:solidFill>
                  <a:srgbClr val="2F5496"/>
                </a:solidFill>
                <a:latin typeface="Arial"/>
                <a:ea typeface="Arial"/>
                <a:cs typeface="Arial"/>
                <a:sym typeface="Arial"/>
              </a:rPr>
              <a:t>Join as a panelist, guest speakers and mentor as well as earning rewards for referring friends or family, maybe even those in your networks that qualify for our programs. </a:t>
            </a:r>
            <a:endParaRPr/>
          </a:p>
          <a:p>
            <a:pPr indent="-457200" lvl="0" marL="900113" rtl="0" algn="l">
              <a:lnSpc>
                <a:spcPct val="100000"/>
              </a:lnSpc>
              <a:spcBef>
                <a:spcPts val="1200"/>
              </a:spcBef>
              <a:spcAft>
                <a:spcPts val="0"/>
              </a:spcAft>
              <a:buSzPts val="1400"/>
              <a:buFont typeface="Arial"/>
              <a:buChar char="•"/>
            </a:pPr>
            <a:r>
              <a:rPr i="0" lang="en-US" sz="1400" u="none" cap="none" strike="noStrike">
                <a:solidFill>
                  <a:srgbClr val="2F5496"/>
                </a:solidFill>
                <a:latin typeface="Arial"/>
                <a:ea typeface="Arial"/>
                <a:cs typeface="Arial"/>
                <a:sym typeface="Arial"/>
              </a:rPr>
              <a:t>By the time you graduate you will have an amazing story to tell about your experience with NPower Canada. We want to hear your story and share it with others! </a:t>
            </a:r>
            <a:endParaRPr/>
          </a:p>
          <a:p>
            <a:pPr indent="0" lvl="0" marL="0" rtl="0" algn="l">
              <a:lnSpc>
                <a:spcPct val="100000"/>
              </a:lnSpc>
              <a:spcBef>
                <a:spcPts val="1200"/>
              </a:spcBef>
              <a:spcAft>
                <a:spcPts val="0"/>
              </a:spcAft>
              <a:buSzPts val="1400"/>
              <a:buNone/>
            </a:pPr>
            <a:r>
              <a:t/>
            </a:r>
            <a:endParaRPr b="0" i="0" sz="1800" u="none" strike="noStrike">
              <a:solidFill>
                <a:srgbClr val="595959"/>
              </a:solidFill>
              <a:latin typeface="Arial"/>
              <a:ea typeface="Arial"/>
              <a:cs typeface="Arial"/>
              <a:sym typeface="Arial"/>
            </a:endParaRPr>
          </a:p>
        </p:txBody>
      </p:sp>
      <p:sp>
        <p:nvSpPr>
          <p:cNvPr id="287" name="Google Shape;287;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SzPts val="1400"/>
              <a:buNone/>
            </a:pPr>
            <a:r>
              <a:rPr i="0" lang="en-US" sz="1400" u="none" strike="noStrike">
                <a:solidFill>
                  <a:srgbClr val="2F5496"/>
                </a:solidFill>
                <a:latin typeface="Arial"/>
                <a:ea typeface="Arial"/>
                <a:cs typeface="Arial"/>
                <a:sym typeface="Arial"/>
              </a:rPr>
              <a:t>Al</a:t>
            </a:r>
            <a:r>
              <a:rPr lang="en-US" sz="1400">
                <a:solidFill>
                  <a:srgbClr val="2F5496"/>
                </a:solidFill>
                <a:latin typeface="Arial"/>
                <a:ea typeface="Arial"/>
                <a:cs typeface="Arial"/>
                <a:sym typeface="Arial"/>
              </a:rPr>
              <a:t>umni programs </a:t>
            </a:r>
            <a:endParaRPr/>
          </a:p>
          <a:p>
            <a:pPr indent="-457200" lvl="0" marL="900113" rtl="0" algn="l">
              <a:lnSpc>
                <a:spcPct val="100000"/>
              </a:lnSpc>
              <a:spcBef>
                <a:spcPts val="0"/>
              </a:spcBef>
              <a:spcAft>
                <a:spcPts val="0"/>
              </a:spcAft>
              <a:buSzPts val="1400"/>
              <a:buFont typeface="Arial"/>
              <a:buChar char="•"/>
            </a:pPr>
            <a:r>
              <a:rPr i="0" lang="en-US" sz="1400" u="none" strike="noStrike">
                <a:solidFill>
                  <a:srgbClr val="2F5496"/>
                </a:solidFill>
                <a:latin typeface="Arial"/>
                <a:ea typeface="Arial"/>
                <a:cs typeface="Arial"/>
                <a:sym typeface="Arial"/>
              </a:rPr>
              <a:t>Opportunities to upskill with advanced programs on emerging technologies - </a:t>
            </a:r>
            <a:r>
              <a:rPr i="1" lang="en-US" sz="1400" u="none" strike="noStrike">
                <a:solidFill>
                  <a:srgbClr val="2F5496"/>
                </a:solidFill>
                <a:latin typeface="Arial"/>
                <a:ea typeface="Arial"/>
                <a:cs typeface="Arial"/>
                <a:sym typeface="Arial"/>
              </a:rPr>
              <a:t>only available to alumni</a:t>
            </a:r>
            <a:r>
              <a:rPr i="0" lang="en-US" sz="1400" u="none" strike="noStrike">
                <a:solidFill>
                  <a:srgbClr val="2F5496"/>
                </a:solidFill>
                <a:latin typeface="Arial"/>
                <a:ea typeface="Arial"/>
                <a:cs typeface="Arial"/>
                <a:sym typeface="Arial"/>
              </a:rPr>
              <a:t>. – Google Automation with Python</a:t>
            </a:r>
            <a:endParaRPr/>
          </a:p>
          <a:p>
            <a:pPr indent="0" lvl="0" marL="0" rtl="0" algn="l">
              <a:lnSpc>
                <a:spcPct val="100000"/>
              </a:lnSpc>
              <a:spcBef>
                <a:spcPts val="1200"/>
              </a:spcBef>
              <a:spcAft>
                <a:spcPts val="0"/>
              </a:spcAft>
              <a:buSzPts val="1400"/>
              <a:buNone/>
            </a:pPr>
            <a:r>
              <a:t/>
            </a:r>
            <a:endParaRPr b="0" i="0" sz="1800" u="none" strike="noStrike">
              <a:solidFill>
                <a:srgbClr val="595959"/>
              </a:solidFill>
              <a:latin typeface="Arial"/>
              <a:ea typeface="Arial"/>
              <a:cs typeface="Arial"/>
              <a:sym typeface="Arial"/>
            </a:endParaRPr>
          </a:p>
          <a:p>
            <a:pPr indent="0" lvl="0" marL="0" rtl="0" algn="l">
              <a:lnSpc>
                <a:spcPct val="100000"/>
              </a:lnSpc>
              <a:spcBef>
                <a:spcPts val="0"/>
              </a:spcBef>
              <a:spcAft>
                <a:spcPts val="0"/>
              </a:spcAft>
              <a:buSzPts val="1400"/>
              <a:buNone/>
            </a:pPr>
            <a:r>
              <a:rPr b="0" i="0" lang="en-US" sz="1800" u="none" strike="noStrike">
                <a:solidFill>
                  <a:srgbClr val="595959"/>
                </a:solidFill>
                <a:latin typeface="Arial"/>
                <a:ea typeface="Arial"/>
                <a:cs typeface="Arial"/>
                <a:sym typeface="Arial"/>
              </a:rPr>
              <a:t>Talk about it being another free, more advanced certification that NPower Canada offers after successful completion of any core youth program- to learn and grow further. This program also offers more flexibility to learn at your own pace helping to support other components in your life, such as work or personal obligations, compared to an assigned schedule that our Junior IT Programs require. </a:t>
            </a:r>
            <a:endParaRPr/>
          </a:p>
        </p:txBody>
      </p:sp>
      <p:sp>
        <p:nvSpPr>
          <p:cNvPr id="296" name="Google Shape;296;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rtl="0" algn="l">
              <a:lnSpc>
                <a:spcPct val="115000"/>
              </a:lnSpc>
              <a:spcBef>
                <a:spcPts val="0"/>
              </a:spcBef>
              <a:spcAft>
                <a:spcPts val="0"/>
              </a:spcAft>
              <a:buSzPts val="1400"/>
              <a:buNone/>
            </a:pPr>
            <a:r>
              <a:rPr lang="en-US" sz="1800">
                <a:solidFill>
                  <a:srgbClr val="222222"/>
                </a:solidFill>
                <a:latin typeface="Calibri"/>
                <a:ea typeface="Calibri"/>
                <a:cs typeface="Calibri"/>
                <a:sym typeface="Calibri"/>
              </a:rPr>
              <a:t>Here is one of our Graduates Dagmawit, </a:t>
            </a:r>
            <a:endParaRPr/>
          </a:p>
          <a:p>
            <a:pPr indent="-228600" lvl="0" marL="457200" rtl="0" algn="l">
              <a:lnSpc>
                <a:spcPct val="115000"/>
              </a:lnSpc>
              <a:spcBef>
                <a:spcPts val="800"/>
              </a:spcBef>
              <a:spcAft>
                <a:spcPts val="0"/>
              </a:spcAft>
              <a:buSzPts val="1400"/>
              <a:buNone/>
            </a:pPr>
            <a:r>
              <a:t/>
            </a:r>
            <a:endParaRPr sz="1800">
              <a:solidFill>
                <a:srgbClr val="222222"/>
              </a:solidFill>
              <a:latin typeface="Calibri"/>
              <a:ea typeface="Calibri"/>
              <a:cs typeface="Calibri"/>
              <a:sym typeface="Calibri"/>
            </a:endParaRPr>
          </a:p>
          <a:p>
            <a:pPr indent="-228600" lvl="0" marL="457200" rtl="0" algn="l">
              <a:lnSpc>
                <a:spcPct val="115000"/>
              </a:lnSpc>
              <a:spcBef>
                <a:spcPts val="800"/>
              </a:spcBef>
              <a:spcAft>
                <a:spcPts val="0"/>
              </a:spcAft>
              <a:buSzPts val="1400"/>
              <a:buNone/>
            </a:pPr>
            <a:r>
              <a:rPr lang="en-US" sz="1800">
                <a:solidFill>
                  <a:srgbClr val="222222"/>
                </a:solidFill>
                <a:latin typeface="Calibri"/>
                <a:ea typeface="Calibri"/>
                <a:cs typeface="Calibri"/>
                <a:sym typeface="Calibri"/>
              </a:rPr>
              <a:t>Dagmawit was also a newcomer to Canada like Simon</a:t>
            </a:r>
            <a:endParaRPr/>
          </a:p>
          <a:p>
            <a:pPr indent="-228600" lvl="0" marL="457200" rtl="0" algn="l">
              <a:lnSpc>
                <a:spcPct val="115000"/>
              </a:lnSpc>
              <a:spcBef>
                <a:spcPts val="800"/>
              </a:spcBef>
              <a:spcAft>
                <a:spcPts val="0"/>
              </a:spcAft>
              <a:buSzPts val="1400"/>
              <a:buNone/>
            </a:pPr>
            <a:r>
              <a:rPr lang="en-US" sz="1800">
                <a:solidFill>
                  <a:srgbClr val="222222"/>
                </a:solidFill>
                <a:latin typeface="Calibri"/>
                <a:ea typeface="Calibri"/>
                <a:cs typeface="Calibri"/>
                <a:sym typeface="Calibri"/>
              </a:rPr>
              <a:t>She wasn’t sure on where to go because she had no experience</a:t>
            </a:r>
            <a:endParaRPr/>
          </a:p>
          <a:p>
            <a:pPr indent="-228600" lvl="0" marL="457200" rtl="0" algn="l">
              <a:lnSpc>
                <a:spcPct val="115000"/>
              </a:lnSpc>
              <a:spcBef>
                <a:spcPts val="800"/>
              </a:spcBef>
              <a:spcAft>
                <a:spcPts val="0"/>
              </a:spcAft>
              <a:buSzPts val="1400"/>
              <a:buNone/>
            </a:pPr>
            <a:r>
              <a:rPr lang="en-US" sz="1800">
                <a:solidFill>
                  <a:srgbClr val="222222"/>
                </a:solidFill>
                <a:latin typeface="Calibri"/>
                <a:ea typeface="Calibri"/>
                <a:cs typeface="Calibri"/>
                <a:sym typeface="Calibri"/>
              </a:rPr>
              <a:t>When she came to NPower Canada – we helped her gain hard and soft skills. </a:t>
            </a:r>
            <a:endParaRPr/>
          </a:p>
          <a:p>
            <a:pPr indent="-228600" lvl="0" marL="457200" rtl="0" algn="l">
              <a:lnSpc>
                <a:spcPct val="115000"/>
              </a:lnSpc>
              <a:spcBef>
                <a:spcPts val="800"/>
              </a:spcBef>
              <a:spcAft>
                <a:spcPts val="0"/>
              </a:spcAft>
              <a:buSzPts val="1400"/>
              <a:buNone/>
            </a:pPr>
            <a:r>
              <a:rPr lang="en-US" sz="1800">
                <a:solidFill>
                  <a:srgbClr val="222222"/>
                </a:solidFill>
                <a:latin typeface="Calibri"/>
                <a:ea typeface="Calibri"/>
                <a:cs typeface="Calibri"/>
                <a:sym typeface="Calibri"/>
              </a:rPr>
              <a:t>NPower Canada provided her with the technical training she needed with the professional development </a:t>
            </a:r>
            <a:endParaRPr/>
          </a:p>
          <a:p>
            <a:pPr indent="-228600" lvl="0" marL="457200" rtl="0" algn="l">
              <a:lnSpc>
                <a:spcPct val="115000"/>
              </a:lnSpc>
              <a:spcBef>
                <a:spcPts val="800"/>
              </a:spcBef>
              <a:spcAft>
                <a:spcPts val="0"/>
              </a:spcAft>
              <a:buSzPts val="1400"/>
              <a:buNone/>
            </a:pPr>
            <a:r>
              <a:rPr lang="en-US" sz="1800">
                <a:solidFill>
                  <a:srgbClr val="222222"/>
                </a:solidFill>
                <a:latin typeface="Calibri"/>
                <a:ea typeface="Calibri"/>
                <a:cs typeface="Calibri"/>
                <a:sym typeface="Calibri"/>
              </a:rPr>
              <a:t>and life skills training that was essential for her to be successful in securing employment with Rogers in </a:t>
            </a:r>
            <a:endParaRPr/>
          </a:p>
          <a:p>
            <a:pPr indent="-228600" lvl="0" marL="457200" rtl="0" algn="l">
              <a:lnSpc>
                <a:spcPct val="115000"/>
              </a:lnSpc>
              <a:spcBef>
                <a:spcPts val="800"/>
              </a:spcBef>
              <a:spcAft>
                <a:spcPts val="0"/>
              </a:spcAft>
              <a:buSzPts val="1400"/>
              <a:buNone/>
            </a:pPr>
            <a:r>
              <a:rPr lang="en-US" sz="1800">
                <a:solidFill>
                  <a:srgbClr val="222222"/>
                </a:solidFill>
                <a:latin typeface="Calibri"/>
                <a:ea typeface="Calibri"/>
                <a:cs typeface="Calibri"/>
                <a:sym typeface="Calibri"/>
              </a:rPr>
              <a:t>Toronto. </a:t>
            </a:r>
            <a:endParaRPr/>
          </a:p>
          <a:p>
            <a:pPr indent="-228600" lvl="0" marL="457200" rtl="0" algn="l">
              <a:lnSpc>
                <a:spcPct val="115000"/>
              </a:lnSpc>
              <a:spcBef>
                <a:spcPts val="800"/>
              </a:spcBef>
              <a:spcAft>
                <a:spcPts val="0"/>
              </a:spcAft>
              <a:buSzPts val="1400"/>
              <a:buNone/>
            </a:pPr>
            <a:r>
              <a:t/>
            </a:r>
            <a:endParaRPr sz="1800">
              <a:solidFill>
                <a:srgbClr val="222222"/>
              </a:solidFill>
              <a:latin typeface="Calibri"/>
              <a:ea typeface="Calibri"/>
              <a:cs typeface="Calibri"/>
              <a:sym typeface="Calibri"/>
            </a:endParaRPr>
          </a:p>
          <a:p>
            <a:pPr indent="-228600" lvl="0" marL="457200" rtl="0" algn="l">
              <a:lnSpc>
                <a:spcPct val="115000"/>
              </a:lnSpc>
              <a:spcBef>
                <a:spcPts val="800"/>
              </a:spcBef>
              <a:spcAft>
                <a:spcPts val="0"/>
              </a:spcAft>
              <a:buSzPts val="1400"/>
              <a:buNone/>
            </a:pPr>
            <a:r>
              <a:rPr lang="en-US" sz="1800">
                <a:solidFill>
                  <a:srgbClr val="222222"/>
                </a:solidFill>
                <a:latin typeface="Calibri"/>
                <a:ea typeface="Calibri"/>
                <a:cs typeface="Calibri"/>
                <a:sym typeface="Calibri"/>
              </a:rPr>
              <a:t>As great as this all is, we are able to serve those who need us the most! So what makes you eligible? </a:t>
            </a:r>
            <a:endParaRPr/>
          </a:p>
          <a:p>
            <a:pPr indent="-228600" lvl="0" marL="457200" marR="0" rtl="0" algn="l">
              <a:lnSpc>
                <a:spcPct val="100000"/>
              </a:lnSpc>
              <a:spcBef>
                <a:spcPts val="800"/>
              </a:spcBef>
              <a:spcAft>
                <a:spcPts val="0"/>
              </a:spcAft>
              <a:buSzPts val="1400"/>
              <a:buNone/>
            </a:pPr>
            <a:r>
              <a:rPr b="0" i="0" lang="en-US" sz="1800" u="none" strike="noStrike">
                <a:solidFill>
                  <a:srgbClr val="000000"/>
                </a:solidFill>
                <a:latin typeface="Calibri"/>
                <a:ea typeface="Calibri"/>
                <a:cs typeface="Calibri"/>
                <a:sym typeface="Calibri"/>
              </a:rPr>
              <a:t> </a:t>
            </a:r>
            <a:endParaRPr b="0" i="0" sz="1800" u="none" strike="noStrike">
              <a:solidFill>
                <a:srgbClr val="4C4C4C"/>
              </a:solidFill>
              <a:latin typeface="Arial"/>
              <a:ea typeface="Arial"/>
              <a:cs typeface="Arial"/>
              <a:sym typeface="Arial"/>
            </a:endParaRPr>
          </a:p>
        </p:txBody>
      </p:sp>
      <p:sp>
        <p:nvSpPr>
          <p:cNvPr id="306" name="Google Shape;306;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US" sz="1400">
                <a:solidFill>
                  <a:srgbClr val="303133"/>
                </a:solidFill>
                <a:latin typeface="Arial"/>
                <a:ea typeface="Arial"/>
                <a:cs typeface="Arial"/>
                <a:sym typeface="Arial"/>
              </a:rPr>
              <a:t>Discuss the Program Eligibility Criteria Slide </a:t>
            </a:r>
            <a:endParaRPr/>
          </a:p>
          <a:p>
            <a:pPr indent="0" lvl="0" marL="0" rtl="0" algn="l">
              <a:lnSpc>
                <a:spcPct val="100000"/>
              </a:lnSpc>
              <a:spcBef>
                <a:spcPts val="0"/>
              </a:spcBef>
              <a:spcAft>
                <a:spcPts val="0"/>
              </a:spcAft>
              <a:buSzPts val="1400"/>
              <a:buNone/>
            </a:pPr>
            <a:r>
              <a:t/>
            </a:r>
            <a:endParaRPr b="0" i="0" sz="1800" u="none" strike="noStrike">
              <a:solidFill>
                <a:srgbClr val="595959"/>
              </a:solidFill>
              <a:latin typeface="Arial"/>
              <a:ea typeface="Arial"/>
              <a:cs typeface="Arial"/>
              <a:sym typeface="Arial"/>
            </a:endParaRPr>
          </a:p>
        </p:txBody>
      </p:sp>
      <p:sp>
        <p:nvSpPr>
          <p:cNvPr id="312" name="Google Shape;312;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US" sz="1800">
                <a:solidFill>
                  <a:srgbClr val="303133"/>
                </a:solidFill>
                <a:latin typeface="Arial"/>
                <a:ea typeface="Arial"/>
                <a:cs typeface="Arial"/>
                <a:sym typeface="Arial"/>
              </a:rPr>
              <a:t>Discuss the Program Eligibility Criteria Slide </a:t>
            </a:r>
            <a:endParaRPr/>
          </a:p>
          <a:p>
            <a:pPr indent="0" lvl="0" marL="0" marR="0" rtl="0" algn="l">
              <a:lnSpc>
                <a:spcPct val="100000"/>
              </a:lnSpc>
              <a:spcBef>
                <a:spcPts val="0"/>
              </a:spcBef>
              <a:spcAft>
                <a:spcPts val="0"/>
              </a:spcAft>
              <a:buClr>
                <a:srgbClr val="000000"/>
              </a:buClr>
              <a:buSzPts val="1400"/>
              <a:buFont typeface="Arial"/>
              <a:buNone/>
            </a:pPr>
            <a:r>
              <a:t/>
            </a:r>
            <a:endParaRPr b="0" i="0" sz="1800">
              <a:solidFill>
                <a:srgbClr val="303133"/>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800">
                <a:solidFill>
                  <a:srgbClr val="303133"/>
                </a:solidFill>
                <a:latin typeface="Arial"/>
                <a:ea typeface="Arial"/>
                <a:cs typeface="Arial"/>
                <a:sym typeface="Arial"/>
              </a:rPr>
              <a:t>*NOTE* - Legally able to work in Canada: </a:t>
            </a:r>
            <a:endParaRPr/>
          </a:p>
          <a:p>
            <a:pPr indent="0" lvl="0" marL="0" marR="0" rtl="0" algn="l">
              <a:lnSpc>
                <a:spcPct val="100000"/>
              </a:lnSpc>
              <a:spcBef>
                <a:spcPts val="0"/>
              </a:spcBef>
              <a:spcAft>
                <a:spcPts val="0"/>
              </a:spcAft>
              <a:buClr>
                <a:srgbClr val="000000"/>
              </a:buClr>
              <a:buSzPts val="1400"/>
              <a:buFont typeface="Arial"/>
              <a:buNone/>
            </a:pPr>
            <a:r>
              <a:rPr b="0" i="0" lang="en-US" sz="1800">
                <a:solidFill>
                  <a:srgbClr val="303133"/>
                </a:solidFill>
                <a:latin typeface="Arial"/>
                <a:ea typeface="Arial"/>
                <a:cs typeface="Arial"/>
                <a:sym typeface="Arial"/>
              </a:rPr>
              <a:t>- We accept Canadian Citizens, Permanent Residents, Convention Refugees, Refugee Claimant and Work Permit Holders. Anyone who needs a work permit must have a minimum of 9-months available on their work permit from the start date of the program. </a:t>
            </a:r>
            <a:endParaRPr/>
          </a:p>
          <a:p>
            <a:pPr indent="0" lvl="0" marL="0" rtl="0" algn="l">
              <a:lnSpc>
                <a:spcPct val="100000"/>
              </a:lnSpc>
              <a:spcBef>
                <a:spcPts val="0"/>
              </a:spcBef>
              <a:spcAft>
                <a:spcPts val="0"/>
              </a:spcAft>
              <a:buSzPts val="1400"/>
              <a:buNone/>
            </a:pPr>
            <a:r>
              <a:t/>
            </a:r>
            <a:endParaRPr b="0" i="0" sz="1800" u="none" strike="noStrike">
              <a:solidFill>
                <a:srgbClr val="595959"/>
              </a:solidFill>
              <a:latin typeface="Arial"/>
              <a:ea typeface="Arial"/>
              <a:cs typeface="Arial"/>
              <a:sym typeface="Arial"/>
            </a:endParaRPr>
          </a:p>
        </p:txBody>
      </p:sp>
      <p:sp>
        <p:nvSpPr>
          <p:cNvPr id="320" name="Google Shape;320;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85750" lvl="0" marL="285750" rtl="0" algn="l">
              <a:lnSpc>
                <a:spcPct val="100000"/>
              </a:lnSpc>
              <a:spcBef>
                <a:spcPts val="0"/>
              </a:spcBef>
              <a:spcAft>
                <a:spcPts val="0"/>
              </a:spcAft>
              <a:buSzPts val="1400"/>
              <a:buFont typeface="Arial"/>
              <a:buChar char="-"/>
            </a:pPr>
            <a:r>
              <a:rPr b="0" i="0" lang="en-US" sz="1800" u="none" strike="noStrike">
                <a:solidFill>
                  <a:srgbClr val="595959"/>
                </a:solidFill>
                <a:latin typeface="Arial"/>
                <a:ea typeface="Arial"/>
                <a:cs typeface="Arial"/>
                <a:sym typeface="Arial"/>
              </a:rPr>
              <a:t>You can change dates and add local programs to this slide as needed </a:t>
            </a:r>
            <a:endParaRPr/>
          </a:p>
          <a:p>
            <a:pPr indent="-196850" lvl="0" marL="285750" rtl="0" algn="l">
              <a:lnSpc>
                <a:spcPct val="100000"/>
              </a:lnSpc>
              <a:spcBef>
                <a:spcPts val="0"/>
              </a:spcBef>
              <a:spcAft>
                <a:spcPts val="0"/>
              </a:spcAft>
              <a:buSzPts val="1400"/>
              <a:buFont typeface="Calibri"/>
              <a:buNone/>
            </a:pPr>
            <a:r>
              <a:t/>
            </a:r>
            <a:endParaRPr b="0" i="0" sz="1800" u="none" strike="noStrike">
              <a:solidFill>
                <a:srgbClr val="595959"/>
              </a:solidFill>
              <a:latin typeface="Arial"/>
              <a:ea typeface="Arial"/>
              <a:cs typeface="Arial"/>
              <a:sym typeface="Arial"/>
            </a:endParaRPr>
          </a:p>
          <a:p>
            <a:pPr indent="-285750" lvl="0" marL="285750" rtl="0" algn="l">
              <a:lnSpc>
                <a:spcPct val="100000"/>
              </a:lnSpc>
              <a:spcBef>
                <a:spcPts val="0"/>
              </a:spcBef>
              <a:spcAft>
                <a:spcPts val="0"/>
              </a:spcAft>
              <a:buSzPts val="1400"/>
              <a:buFont typeface="Arial"/>
              <a:buChar char="-"/>
            </a:pPr>
            <a:r>
              <a:rPr b="0" i="0" lang="en-US" sz="1800" u="none" strike="noStrike">
                <a:solidFill>
                  <a:srgbClr val="595959"/>
                </a:solidFill>
                <a:latin typeface="Arial"/>
                <a:ea typeface="Arial"/>
                <a:cs typeface="Arial"/>
                <a:sym typeface="Arial"/>
              </a:rPr>
              <a:t>Get excited that we are accepting applications! </a:t>
            </a:r>
            <a:endParaRPr/>
          </a:p>
          <a:p>
            <a:pPr indent="-196850" lvl="0" marL="285750" rtl="0" algn="l">
              <a:lnSpc>
                <a:spcPct val="100000"/>
              </a:lnSpc>
              <a:spcBef>
                <a:spcPts val="0"/>
              </a:spcBef>
              <a:spcAft>
                <a:spcPts val="0"/>
              </a:spcAft>
              <a:buSzPts val="1400"/>
              <a:buFont typeface="Calibri"/>
              <a:buNone/>
            </a:pPr>
            <a:r>
              <a:t/>
            </a:r>
            <a:endParaRPr b="0" i="0" sz="1800" u="none" strike="noStrike">
              <a:solidFill>
                <a:srgbClr val="595959"/>
              </a:solidFill>
              <a:latin typeface="Arial"/>
              <a:ea typeface="Arial"/>
              <a:cs typeface="Arial"/>
              <a:sym typeface="Arial"/>
            </a:endParaRPr>
          </a:p>
          <a:p>
            <a:pPr indent="-285750" lvl="0" marL="285750" rtl="0" algn="l">
              <a:lnSpc>
                <a:spcPct val="100000"/>
              </a:lnSpc>
              <a:spcBef>
                <a:spcPts val="0"/>
              </a:spcBef>
              <a:spcAft>
                <a:spcPts val="0"/>
              </a:spcAft>
              <a:buSzPts val="1400"/>
              <a:buFont typeface="Arial"/>
              <a:buChar char="-"/>
            </a:pPr>
            <a:r>
              <a:rPr b="0" i="0" lang="en-US" sz="1800" u="none" strike="noStrike">
                <a:solidFill>
                  <a:srgbClr val="595959"/>
                </a:solidFill>
                <a:latin typeface="Arial"/>
                <a:ea typeface="Arial"/>
                <a:cs typeface="Arial"/>
                <a:sym typeface="Arial"/>
              </a:rPr>
              <a:t>We have three intakes per year happening in January, May and September. </a:t>
            </a:r>
            <a:endParaRPr/>
          </a:p>
          <a:p>
            <a:pPr indent="-196850" lvl="0" marL="285750" rtl="0" algn="l">
              <a:lnSpc>
                <a:spcPct val="100000"/>
              </a:lnSpc>
              <a:spcBef>
                <a:spcPts val="0"/>
              </a:spcBef>
              <a:spcAft>
                <a:spcPts val="0"/>
              </a:spcAft>
              <a:buSzPts val="1400"/>
              <a:buFont typeface="Calibri"/>
              <a:buNone/>
            </a:pPr>
            <a:r>
              <a:t/>
            </a:r>
            <a:endParaRPr b="0" i="0" sz="1800" u="none" strike="noStrike">
              <a:solidFill>
                <a:srgbClr val="595959"/>
              </a:solidFill>
              <a:latin typeface="Arial"/>
              <a:ea typeface="Arial"/>
              <a:cs typeface="Arial"/>
              <a:sym typeface="Arial"/>
            </a:endParaRPr>
          </a:p>
          <a:p>
            <a:pPr indent="-285750" lvl="0" marL="285750" rtl="0" algn="l">
              <a:lnSpc>
                <a:spcPct val="100000"/>
              </a:lnSpc>
              <a:spcBef>
                <a:spcPts val="0"/>
              </a:spcBef>
              <a:spcAft>
                <a:spcPts val="0"/>
              </a:spcAft>
              <a:buSzPts val="1400"/>
              <a:buFont typeface="Arial"/>
              <a:buChar char="-"/>
            </a:pPr>
            <a:r>
              <a:rPr b="0" i="0" lang="en-US" sz="1800" u="none" strike="noStrike">
                <a:solidFill>
                  <a:srgbClr val="595959"/>
                </a:solidFill>
                <a:latin typeface="Arial"/>
                <a:ea typeface="Arial"/>
                <a:cs typeface="Arial"/>
                <a:sym typeface="Arial"/>
              </a:rPr>
              <a:t>Apply Today though as our programs are competitive! </a:t>
            </a:r>
            <a:endParaRPr/>
          </a:p>
          <a:p>
            <a:pPr indent="-196850" lvl="0" marL="285750" rtl="0" algn="l">
              <a:lnSpc>
                <a:spcPct val="100000"/>
              </a:lnSpc>
              <a:spcBef>
                <a:spcPts val="0"/>
              </a:spcBef>
              <a:spcAft>
                <a:spcPts val="0"/>
              </a:spcAft>
              <a:buSzPts val="1400"/>
              <a:buFont typeface="Calibri"/>
              <a:buNone/>
            </a:pPr>
            <a:r>
              <a:t/>
            </a:r>
            <a:endParaRPr b="0" i="0" sz="1800" u="none" strike="noStrike">
              <a:solidFill>
                <a:srgbClr val="595959"/>
              </a:solidFill>
              <a:latin typeface="Arial"/>
              <a:ea typeface="Arial"/>
              <a:cs typeface="Arial"/>
              <a:sym typeface="Arial"/>
            </a:endParaRPr>
          </a:p>
          <a:p>
            <a:pPr indent="0" lvl="0" marL="0" rtl="0" algn="l">
              <a:lnSpc>
                <a:spcPct val="100000"/>
              </a:lnSpc>
              <a:spcBef>
                <a:spcPts val="0"/>
              </a:spcBef>
              <a:spcAft>
                <a:spcPts val="0"/>
              </a:spcAft>
              <a:buSzPts val="1400"/>
              <a:buFont typeface="Arial"/>
              <a:buNone/>
            </a:pPr>
            <a:r>
              <a:rPr b="0" i="0" lang="en-US" sz="1800" u="none" strike="noStrike">
                <a:solidFill>
                  <a:srgbClr val="595959"/>
                </a:solidFill>
                <a:latin typeface="Arial"/>
                <a:ea typeface="Arial"/>
                <a:cs typeface="Arial"/>
                <a:sym typeface="Arial"/>
              </a:rPr>
              <a:t>What can you do??</a:t>
            </a:r>
            <a:endParaRPr/>
          </a:p>
        </p:txBody>
      </p:sp>
      <p:sp>
        <p:nvSpPr>
          <p:cNvPr id="328" name="Google Shape;328;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1" i="0" lang="en-US" sz="1800">
                <a:solidFill>
                  <a:srgbClr val="303133"/>
                </a:solidFill>
                <a:latin typeface="Arial"/>
                <a:ea typeface="Arial"/>
                <a:cs typeface="Arial"/>
                <a:sym typeface="Arial"/>
              </a:rPr>
              <a:t>Complete the online application - </a:t>
            </a:r>
            <a:r>
              <a:rPr b="0" i="0" lang="en-US" sz="1800">
                <a:solidFill>
                  <a:srgbClr val="303133"/>
                </a:solidFill>
                <a:latin typeface="Arial"/>
                <a:ea typeface="Arial"/>
                <a:cs typeface="Arial"/>
                <a:sym typeface="Arial"/>
              </a:rPr>
              <a:t>Once you apply someone on our admissions team will call or email you directly.</a:t>
            </a:r>
            <a:endParaRPr/>
          </a:p>
          <a:p>
            <a:pPr indent="0" lvl="0" marL="0" marR="0" rtl="0" algn="l">
              <a:lnSpc>
                <a:spcPct val="100000"/>
              </a:lnSpc>
              <a:spcBef>
                <a:spcPts val="0"/>
              </a:spcBef>
              <a:spcAft>
                <a:spcPts val="0"/>
              </a:spcAft>
              <a:buClr>
                <a:srgbClr val="000000"/>
              </a:buClr>
              <a:buSzPts val="1400"/>
              <a:buFont typeface="Arial"/>
              <a:buNone/>
            </a:pPr>
            <a:r>
              <a:t/>
            </a:r>
            <a:endParaRPr b="0" i="0" sz="1800">
              <a:solidFill>
                <a:srgbClr val="303133"/>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800">
                <a:solidFill>
                  <a:srgbClr val="303133"/>
                </a:solidFill>
                <a:latin typeface="Arial"/>
                <a:ea typeface="Arial"/>
                <a:cs typeface="Arial"/>
                <a:sym typeface="Arial"/>
              </a:rPr>
              <a:t>Interview - </a:t>
            </a:r>
            <a:r>
              <a:rPr b="0" i="0" lang="en-US" sz="1800">
                <a:solidFill>
                  <a:srgbClr val="303133"/>
                </a:solidFill>
                <a:latin typeface="Arial"/>
                <a:ea typeface="Arial"/>
                <a:cs typeface="Arial"/>
                <a:sym typeface="Arial"/>
              </a:rPr>
              <a:t>Once you apply an Admissions staff person will contact you as part of our selection process. We will then notify you of the final decision and invite you to an interview.</a:t>
            </a:r>
            <a:endParaRPr/>
          </a:p>
          <a:p>
            <a:pPr indent="0" lvl="0" marL="0" marR="0" rtl="0" algn="l">
              <a:lnSpc>
                <a:spcPct val="100000"/>
              </a:lnSpc>
              <a:spcBef>
                <a:spcPts val="0"/>
              </a:spcBef>
              <a:spcAft>
                <a:spcPts val="0"/>
              </a:spcAft>
              <a:buClr>
                <a:srgbClr val="000000"/>
              </a:buClr>
              <a:buSzPts val="1400"/>
              <a:buFont typeface="Arial"/>
              <a:buNone/>
            </a:pPr>
            <a:r>
              <a:t/>
            </a:r>
            <a:endParaRPr b="0" i="0" sz="1800">
              <a:solidFill>
                <a:srgbClr val="303133"/>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800">
                <a:solidFill>
                  <a:srgbClr val="303133"/>
                </a:solidFill>
                <a:latin typeface="Arial"/>
                <a:ea typeface="Arial"/>
                <a:cs typeface="Arial"/>
                <a:sym typeface="Arial"/>
              </a:rPr>
              <a:t>Make sure to check your spam folder if you do not initially hear from us in the 24-72 hours as some emails block or filter these out. </a:t>
            </a:r>
            <a:endParaRPr/>
          </a:p>
          <a:p>
            <a:pPr indent="0" lvl="0" marL="0" marR="0" rtl="0" algn="l">
              <a:lnSpc>
                <a:spcPct val="100000"/>
              </a:lnSpc>
              <a:spcBef>
                <a:spcPts val="0"/>
              </a:spcBef>
              <a:spcAft>
                <a:spcPts val="0"/>
              </a:spcAft>
              <a:buClr>
                <a:srgbClr val="000000"/>
              </a:buClr>
              <a:buSzPts val="1400"/>
              <a:buFont typeface="Arial"/>
              <a:buNone/>
            </a:pPr>
            <a:r>
              <a:t/>
            </a:r>
            <a:endParaRPr b="0" i="0" sz="1800">
              <a:solidFill>
                <a:srgbClr val="303133"/>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800">
                <a:solidFill>
                  <a:srgbClr val="303133"/>
                </a:solidFill>
                <a:latin typeface="Arial"/>
                <a:ea typeface="Arial"/>
                <a:cs typeface="Arial"/>
                <a:sym typeface="Arial"/>
              </a:rPr>
              <a:t>Does anyone have any??</a:t>
            </a:r>
            <a:endParaRPr/>
          </a:p>
          <a:p>
            <a:pPr indent="0" lvl="0" marL="0" rtl="0" algn="l">
              <a:lnSpc>
                <a:spcPct val="100000"/>
              </a:lnSpc>
              <a:spcBef>
                <a:spcPts val="0"/>
              </a:spcBef>
              <a:spcAft>
                <a:spcPts val="0"/>
              </a:spcAft>
              <a:buSzPts val="1400"/>
              <a:buNone/>
            </a:pPr>
            <a:r>
              <a:t/>
            </a:r>
            <a:endParaRPr b="0" i="0" sz="1800" u="none" strike="noStrike">
              <a:solidFill>
                <a:srgbClr val="595959"/>
              </a:solidFill>
              <a:latin typeface="Arial"/>
              <a:ea typeface="Arial"/>
              <a:cs typeface="Arial"/>
              <a:sym typeface="Arial"/>
            </a:endParaRPr>
          </a:p>
        </p:txBody>
      </p:sp>
      <p:sp>
        <p:nvSpPr>
          <p:cNvPr id="335" name="Google Shape;335;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ef898e2618_1_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1" i="0" lang="en-US" sz="1800">
                <a:solidFill>
                  <a:srgbClr val="303133"/>
                </a:solidFill>
                <a:latin typeface="Arial"/>
                <a:ea typeface="Arial"/>
                <a:cs typeface="Arial"/>
                <a:sym typeface="Arial"/>
              </a:rPr>
              <a:t>Complete the online application - </a:t>
            </a:r>
            <a:r>
              <a:rPr b="0" i="0" lang="en-US" sz="1800">
                <a:solidFill>
                  <a:srgbClr val="303133"/>
                </a:solidFill>
                <a:latin typeface="Arial"/>
                <a:ea typeface="Arial"/>
                <a:cs typeface="Arial"/>
                <a:sym typeface="Arial"/>
              </a:rPr>
              <a:t>Once you apply someone on our admissions team will call or email you directly.</a:t>
            </a:r>
            <a:endParaRPr/>
          </a:p>
          <a:p>
            <a:pPr indent="0" lvl="0" marL="0" marR="0" rtl="0" algn="l">
              <a:lnSpc>
                <a:spcPct val="100000"/>
              </a:lnSpc>
              <a:spcBef>
                <a:spcPts val="0"/>
              </a:spcBef>
              <a:spcAft>
                <a:spcPts val="0"/>
              </a:spcAft>
              <a:buClr>
                <a:srgbClr val="000000"/>
              </a:buClr>
              <a:buSzPts val="1400"/>
              <a:buFont typeface="Arial"/>
              <a:buNone/>
            </a:pPr>
            <a:r>
              <a:t/>
            </a:r>
            <a:endParaRPr b="0" i="0" sz="1800">
              <a:solidFill>
                <a:srgbClr val="303133"/>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800">
                <a:solidFill>
                  <a:srgbClr val="303133"/>
                </a:solidFill>
                <a:latin typeface="Arial"/>
                <a:ea typeface="Arial"/>
                <a:cs typeface="Arial"/>
                <a:sym typeface="Arial"/>
              </a:rPr>
              <a:t>Interview - </a:t>
            </a:r>
            <a:r>
              <a:rPr b="0" i="0" lang="en-US" sz="1800">
                <a:solidFill>
                  <a:srgbClr val="303133"/>
                </a:solidFill>
                <a:latin typeface="Arial"/>
                <a:ea typeface="Arial"/>
                <a:cs typeface="Arial"/>
                <a:sym typeface="Arial"/>
              </a:rPr>
              <a:t>Once you apply an Admissions staff person will contact you as part of our selection process. We will then notify you of the final decision and invite you to an interview.</a:t>
            </a:r>
            <a:endParaRPr/>
          </a:p>
          <a:p>
            <a:pPr indent="0" lvl="0" marL="0" marR="0" rtl="0" algn="l">
              <a:lnSpc>
                <a:spcPct val="100000"/>
              </a:lnSpc>
              <a:spcBef>
                <a:spcPts val="0"/>
              </a:spcBef>
              <a:spcAft>
                <a:spcPts val="0"/>
              </a:spcAft>
              <a:buClr>
                <a:srgbClr val="000000"/>
              </a:buClr>
              <a:buSzPts val="1400"/>
              <a:buFont typeface="Arial"/>
              <a:buNone/>
            </a:pPr>
            <a:r>
              <a:t/>
            </a:r>
            <a:endParaRPr b="0" i="0" sz="1800">
              <a:solidFill>
                <a:srgbClr val="303133"/>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800">
                <a:solidFill>
                  <a:srgbClr val="303133"/>
                </a:solidFill>
                <a:latin typeface="Arial"/>
                <a:ea typeface="Arial"/>
                <a:cs typeface="Arial"/>
                <a:sym typeface="Arial"/>
              </a:rPr>
              <a:t>Make sure to check your spam folder if you do not initially hear from us in the 24-72 hours as some emails block or filter these out. </a:t>
            </a:r>
            <a:endParaRPr/>
          </a:p>
          <a:p>
            <a:pPr indent="0" lvl="0" marL="0" marR="0" rtl="0" algn="l">
              <a:lnSpc>
                <a:spcPct val="100000"/>
              </a:lnSpc>
              <a:spcBef>
                <a:spcPts val="0"/>
              </a:spcBef>
              <a:spcAft>
                <a:spcPts val="0"/>
              </a:spcAft>
              <a:buClr>
                <a:srgbClr val="000000"/>
              </a:buClr>
              <a:buSzPts val="1400"/>
              <a:buFont typeface="Arial"/>
              <a:buNone/>
            </a:pPr>
            <a:r>
              <a:t/>
            </a:r>
            <a:endParaRPr b="0" i="0" sz="1800">
              <a:solidFill>
                <a:srgbClr val="303133"/>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800">
                <a:solidFill>
                  <a:srgbClr val="303133"/>
                </a:solidFill>
                <a:latin typeface="Arial"/>
                <a:ea typeface="Arial"/>
                <a:cs typeface="Arial"/>
                <a:sym typeface="Arial"/>
              </a:rPr>
              <a:t>Does anyone have any??</a:t>
            </a:r>
            <a:endParaRPr/>
          </a:p>
          <a:p>
            <a:pPr indent="0" lvl="0" marL="0" rtl="0" algn="l">
              <a:lnSpc>
                <a:spcPct val="100000"/>
              </a:lnSpc>
              <a:spcBef>
                <a:spcPts val="0"/>
              </a:spcBef>
              <a:spcAft>
                <a:spcPts val="0"/>
              </a:spcAft>
              <a:buSzPts val="1400"/>
              <a:buNone/>
            </a:pPr>
            <a:r>
              <a:t/>
            </a:r>
            <a:endParaRPr b="0" i="0" sz="1800" u="none" strike="noStrike">
              <a:solidFill>
                <a:srgbClr val="595959"/>
              </a:solidFill>
              <a:latin typeface="Arial"/>
              <a:ea typeface="Arial"/>
              <a:cs typeface="Arial"/>
              <a:sym typeface="Arial"/>
            </a:endParaRPr>
          </a:p>
        </p:txBody>
      </p:sp>
      <p:sp>
        <p:nvSpPr>
          <p:cNvPr id="347" name="Google Shape;347;gef898e2618_1_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US" sz="1800">
                <a:solidFill>
                  <a:srgbClr val="0077A8"/>
                </a:solidFill>
                <a:latin typeface="Arial"/>
                <a:ea typeface="Arial"/>
                <a:cs typeface="Arial"/>
                <a:sym typeface="Arial"/>
              </a:rPr>
              <a:t>Questions for me today? </a:t>
            </a:r>
            <a:endParaRPr/>
          </a:p>
          <a:p>
            <a:pPr indent="0" lvl="0" marL="0" marR="0" rtl="0" algn="l">
              <a:lnSpc>
                <a:spcPct val="100000"/>
              </a:lnSpc>
              <a:spcBef>
                <a:spcPts val="0"/>
              </a:spcBef>
              <a:spcAft>
                <a:spcPts val="0"/>
              </a:spcAft>
              <a:buClr>
                <a:srgbClr val="000000"/>
              </a:buClr>
              <a:buSzPts val="1400"/>
              <a:buFont typeface="Arial"/>
              <a:buNone/>
            </a:pPr>
            <a:r>
              <a:t/>
            </a:r>
            <a:endParaRPr b="0" i="0" sz="1800">
              <a:solidFill>
                <a:srgbClr val="0077A8"/>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800">
                <a:solidFill>
                  <a:srgbClr val="0077A8"/>
                </a:solidFill>
                <a:latin typeface="Arial"/>
                <a:ea typeface="Arial"/>
                <a:cs typeface="Arial"/>
                <a:sym typeface="Arial"/>
              </a:rPr>
              <a:t>FAQs - the most common questions we get on our programs can be found on our website and you can also send additional questions if you have any to info@npowercanada.ca</a:t>
            </a:r>
            <a:endParaRPr/>
          </a:p>
          <a:p>
            <a:pPr indent="0" lvl="0" marL="0" rtl="0" algn="l">
              <a:lnSpc>
                <a:spcPct val="100000"/>
              </a:lnSpc>
              <a:spcBef>
                <a:spcPts val="0"/>
              </a:spcBef>
              <a:spcAft>
                <a:spcPts val="0"/>
              </a:spcAft>
              <a:buSzPts val="1400"/>
              <a:buNone/>
            </a:pPr>
            <a:r>
              <a:t/>
            </a:r>
            <a:endParaRPr b="0" i="0" sz="1800" u="none" strike="noStrike">
              <a:solidFill>
                <a:srgbClr val="595959"/>
              </a:solidFill>
              <a:latin typeface="Arial"/>
              <a:ea typeface="Arial"/>
              <a:cs typeface="Arial"/>
              <a:sym typeface="Arial"/>
            </a:endParaRPr>
          </a:p>
        </p:txBody>
      </p:sp>
      <p:sp>
        <p:nvSpPr>
          <p:cNvPr id="357" name="Google Shape;357;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4" name="Google Shape;364;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lang="en-US"/>
              <a:t>Thank you so much for listening and joining us online today! </a:t>
            </a:r>
            <a:endParaRPr/>
          </a:p>
          <a:p>
            <a:pPr indent="-228600" lvl="0" marL="457200" marR="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I’m _________ once again, it’s been great to meet you all. Here is my contact information, please feel free to reach out if you have any questions related to our Programs or the Admissions Process.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Also, visit us on at least one of our profiles on social and follow us to continuing seeing more exciting IT news from NPower Canada. Our handle is the same across all platforms @npowercanada that’s n-p-o-w-e-r canada, go follow us today!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(Close out Presentation as per normal)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
        <p:nvSpPr>
          <p:cNvPr id="365" name="Google Shape;365;p4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0" name="Google Shape;30;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1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1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1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1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1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1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8"/>
          <p:cNvSpPr/>
          <p:nvPr>
            <p:ph idx="2" type="pic"/>
          </p:nvPr>
        </p:nvSpPr>
        <p:spPr>
          <a:xfrm>
            <a:off x="5183188" y="987425"/>
            <a:ext cx="6172200" cy="4873625"/>
          </a:xfrm>
          <a:prstGeom prst="rect">
            <a:avLst/>
          </a:prstGeom>
          <a:noFill/>
          <a:ln>
            <a:noFill/>
          </a:ln>
        </p:spPr>
      </p:sp>
      <p:sp>
        <p:nvSpPr>
          <p:cNvPr id="68" name="Google Shape;68;p1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2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2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image" Target="../media/image10.png"/><Relationship Id="rId7"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6.jpg"/><Relationship Id="rId4" Type="http://schemas.openxmlformats.org/officeDocument/2006/relationships/image" Target="../media/image8.png"/><Relationship Id="rId5"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8.png"/><Relationship Id="rId4" Type="http://schemas.openxmlformats.org/officeDocument/2006/relationships/image" Target="../media/image5.png"/><Relationship Id="rId5"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20.jpg"/></Relationships>
</file>

<file path=ppt/slides/_rels/slide5.xml.rels><?xml version="1.0" encoding="UTF-8" standalone="yes"?><Relationships xmlns="http://schemas.openxmlformats.org/package/2006/relationships"><Relationship Id="rId20" Type="http://schemas.openxmlformats.org/officeDocument/2006/relationships/image" Target="../media/image23.png"/><Relationship Id="rId22" Type="http://schemas.openxmlformats.org/officeDocument/2006/relationships/image" Target="../media/image24.png"/><Relationship Id="rId21" Type="http://schemas.openxmlformats.org/officeDocument/2006/relationships/image" Target="../media/image12.png"/><Relationship Id="rId24" Type="http://schemas.openxmlformats.org/officeDocument/2006/relationships/image" Target="../media/image26.png"/><Relationship Id="rId23" Type="http://schemas.openxmlformats.org/officeDocument/2006/relationships/image" Target="../media/image25.png"/><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14.png"/><Relationship Id="rId26" Type="http://schemas.openxmlformats.org/officeDocument/2006/relationships/image" Target="../media/image27.png"/><Relationship Id="rId25" Type="http://schemas.openxmlformats.org/officeDocument/2006/relationships/image" Target="../media/image42.png"/><Relationship Id="rId28" Type="http://schemas.openxmlformats.org/officeDocument/2006/relationships/image" Target="../media/image29.png"/><Relationship Id="rId27" Type="http://schemas.openxmlformats.org/officeDocument/2006/relationships/image" Target="../media/image36.png"/><Relationship Id="rId5" Type="http://schemas.openxmlformats.org/officeDocument/2006/relationships/image" Target="../media/image7.png"/><Relationship Id="rId6" Type="http://schemas.openxmlformats.org/officeDocument/2006/relationships/image" Target="../media/image2.png"/><Relationship Id="rId29" Type="http://schemas.openxmlformats.org/officeDocument/2006/relationships/image" Target="../media/image41.png"/><Relationship Id="rId7" Type="http://schemas.openxmlformats.org/officeDocument/2006/relationships/image" Target="../media/image11.png"/><Relationship Id="rId8" Type="http://schemas.openxmlformats.org/officeDocument/2006/relationships/image" Target="../media/image13.png"/><Relationship Id="rId31" Type="http://schemas.openxmlformats.org/officeDocument/2006/relationships/image" Target="../media/image31.png"/><Relationship Id="rId30" Type="http://schemas.openxmlformats.org/officeDocument/2006/relationships/image" Target="../media/image43.png"/><Relationship Id="rId11" Type="http://schemas.openxmlformats.org/officeDocument/2006/relationships/image" Target="../media/image28.png"/><Relationship Id="rId33" Type="http://schemas.openxmlformats.org/officeDocument/2006/relationships/image" Target="../media/image39.png"/><Relationship Id="rId10" Type="http://schemas.openxmlformats.org/officeDocument/2006/relationships/image" Target="../media/image15.png"/><Relationship Id="rId32" Type="http://schemas.openxmlformats.org/officeDocument/2006/relationships/image" Target="../media/image32.png"/><Relationship Id="rId13" Type="http://schemas.openxmlformats.org/officeDocument/2006/relationships/image" Target="../media/image17.png"/><Relationship Id="rId35" Type="http://schemas.openxmlformats.org/officeDocument/2006/relationships/image" Target="../media/image33.png"/><Relationship Id="rId12" Type="http://schemas.openxmlformats.org/officeDocument/2006/relationships/image" Target="../media/image18.png"/><Relationship Id="rId34" Type="http://schemas.openxmlformats.org/officeDocument/2006/relationships/image" Target="../media/image44.png"/><Relationship Id="rId15" Type="http://schemas.openxmlformats.org/officeDocument/2006/relationships/image" Target="../media/image19.png"/><Relationship Id="rId37" Type="http://schemas.openxmlformats.org/officeDocument/2006/relationships/image" Target="../media/image40.png"/><Relationship Id="rId14" Type="http://schemas.openxmlformats.org/officeDocument/2006/relationships/image" Target="../media/image30.png"/><Relationship Id="rId36" Type="http://schemas.openxmlformats.org/officeDocument/2006/relationships/image" Target="../media/image38.png"/><Relationship Id="rId17" Type="http://schemas.openxmlformats.org/officeDocument/2006/relationships/image" Target="../media/image16.png"/><Relationship Id="rId16" Type="http://schemas.openxmlformats.org/officeDocument/2006/relationships/image" Target="../media/image22.png"/><Relationship Id="rId19" Type="http://schemas.openxmlformats.org/officeDocument/2006/relationships/image" Target="../media/image21.png"/><Relationship Id="rId18" Type="http://schemas.openxmlformats.org/officeDocument/2006/relationships/image" Target="../media/image3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hyperlink" Target="https://www.youtube.com/watch?v=Agm1nyGkwNc" TargetMode="External"/><Relationship Id="rId6" Type="http://schemas.openxmlformats.org/officeDocument/2006/relationships/image" Target="../media/image34.png"/><Relationship Id="rId7"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8.png"/><Relationship Id="rId4" Type="http://schemas.openxmlformats.org/officeDocument/2006/relationships/image" Target="../media/image9.png"/><Relationship Id="rId9" Type="http://schemas.openxmlformats.org/officeDocument/2006/relationships/image" Target="../media/image47.png"/><Relationship Id="rId5" Type="http://schemas.openxmlformats.org/officeDocument/2006/relationships/image" Target="../media/image37.png"/><Relationship Id="rId6" Type="http://schemas.openxmlformats.org/officeDocument/2006/relationships/image" Target="../media/image45.png"/><Relationship Id="rId7" Type="http://schemas.openxmlformats.org/officeDocument/2006/relationships/image" Target="../media/image46.png"/><Relationship Id="rId8" Type="http://schemas.openxmlformats.org/officeDocument/2006/relationships/image" Target="../media/image52.png"/><Relationship Id="rId10" Type="http://schemas.openxmlformats.org/officeDocument/2006/relationships/image" Target="../media/image4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9.png"/><Relationship Id="rId4" Type="http://schemas.openxmlformats.org/officeDocument/2006/relationships/image" Target="../media/image5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8.png"/><Relationship Id="rId4" Type="http://schemas.openxmlformats.org/officeDocument/2006/relationships/image" Target="../media/image9.png"/><Relationship Id="rId9" Type="http://schemas.openxmlformats.org/officeDocument/2006/relationships/image" Target="../media/image55.png"/><Relationship Id="rId5" Type="http://schemas.openxmlformats.org/officeDocument/2006/relationships/image" Target="../media/image62.png"/><Relationship Id="rId6" Type="http://schemas.openxmlformats.org/officeDocument/2006/relationships/image" Target="../media/image50.png"/><Relationship Id="rId7" Type="http://schemas.openxmlformats.org/officeDocument/2006/relationships/image" Target="../media/image48.png"/><Relationship Id="rId8" Type="http://schemas.openxmlformats.org/officeDocument/2006/relationships/image" Target="../media/image51.png"/><Relationship Id="rId11" Type="http://schemas.openxmlformats.org/officeDocument/2006/relationships/image" Target="../media/image77.png"/><Relationship Id="rId10" Type="http://schemas.openxmlformats.org/officeDocument/2006/relationships/image" Target="../media/image5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9.png"/><Relationship Id="rId4" Type="http://schemas.openxmlformats.org/officeDocument/2006/relationships/image" Target="../media/image40.png"/><Relationship Id="rId5" Type="http://schemas.openxmlformats.org/officeDocument/2006/relationships/image" Target="../media/image56.png"/><Relationship Id="rId6" Type="http://schemas.openxmlformats.org/officeDocument/2006/relationships/image" Target="../media/image54.png"/><Relationship Id="rId7" Type="http://schemas.openxmlformats.org/officeDocument/2006/relationships/image" Target="../media/image60.png"/><Relationship Id="rId8"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57.png"/><Relationship Id="rId6" Type="http://schemas.openxmlformats.org/officeDocument/2006/relationships/image" Target="../media/image63.png"/><Relationship Id="rId7" Type="http://schemas.openxmlformats.org/officeDocument/2006/relationships/image" Target="../media/image52.png"/><Relationship Id="rId8" Type="http://schemas.openxmlformats.org/officeDocument/2006/relationships/image" Target="../media/image6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9.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58.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9.png"/><Relationship Id="rId4" Type="http://schemas.openxmlformats.org/officeDocument/2006/relationships/image" Target="../media/image65.jpg"/><Relationship Id="rId5"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6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66.pn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9.pn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9.png"/><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70.png"/><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9.png"/><Relationship Id="rId4" Type="http://schemas.openxmlformats.org/officeDocument/2006/relationships/image" Target="../media/image74.png"/><Relationship Id="rId5" Type="http://schemas.openxmlformats.org/officeDocument/2006/relationships/image" Target="../media/image6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hyperlink" Target="https://npowercanada.ca/youth/" TargetMode="External"/><Relationship Id="rId4" Type="http://schemas.openxmlformats.org/officeDocument/2006/relationships/image" Target="../media/image9.png"/><Relationship Id="rId5" Type="http://schemas.openxmlformats.org/officeDocument/2006/relationships/hyperlink" Target="https://npowercanada.ca/youth/" TargetMode="External"/><Relationship Id="rId6" Type="http://schemas.openxmlformats.org/officeDocument/2006/relationships/image" Target="../media/image67.png"/><Relationship Id="rId7" Type="http://schemas.openxmlformats.org/officeDocument/2006/relationships/image" Target="../media/image75.png"/><Relationship Id="rId8" Type="http://schemas.openxmlformats.org/officeDocument/2006/relationships/image" Target="../media/image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9.png"/><Relationship Id="rId4" Type="http://schemas.openxmlformats.org/officeDocument/2006/relationships/image" Target="../media/image7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hyperlink" Target="mailto:sheryll.smith@npowercanada.ca" TargetMode="External"/><Relationship Id="rId4" Type="http://schemas.openxmlformats.org/officeDocument/2006/relationships/image" Target="../media/image73.png"/><Relationship Id="rId5" Type="http://schemas.openxmlformats.org/officeDocument/2006/relationships/image" Target="../media/image72.png"/><Relationship Id="rId6" Type="http://schemas.openxmlformats.org/officeDocument/2006/relationships/image" Target="../media/image71.png"/><Relationship Id="rId7" Type="http://schemas.openxmlformats.org/officeDocument/2006/relationships/image" Target="../media/image6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21"/>
          <p:cNvSpPr txBox="1"/>
          <p:nvPr/>
        </p:nvSpPr>
        <p:spPr>
          <a:xfrm>
            <a:off x="1981199" y="1874479"/>
            <a:ext cx="8606671"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t/>
            </a:r>
            <a:endParaRPr b="1" i="0" sz="2400" u="none" cap="none" strike="noStrike">
              <a:solidFill>
                <a:srgbClr val="002060"/>
              </a:solidFill>
              <a:latin typeface="Arial"/>
              <a:ea typeface="Arial"/>
              <a:cs typeface="Arial"/>
              <a:sym typeface="Arial"/>
            </a:endParaRPr>
          </a:p>
        </p:txBody>
      </p:sp>
      <p:pic>
        <p:nvPicPr>
          <p:cNvPr id="89" name="Google Shape;89;p21"/>
          <p:cNvPicPr preferRelativeResize="0"/>
          <p:nvPr/>
        </p:nvPicPr>
        <p:blipFill rotWithShape="1">
          <a:blip r:embed="rId3">
            <a:alphaModFix/>
          </a:blip>
          <a:srcRect b="-16356" l="47272" r="0" t="3271"/>
          <a:stretch/>
        </p:blipFill>
        <p:spPr>
          <a:xfrm>
            <a:off x="0" y="5845547"/>
            <a:ext cx="12192000" cy="1222403"/>
          </a:xfrm>
          <a:prstGeom prst="rect">
            <a:avLst/>
          </a:prstGeom>
          <a:noFill/>
          <a:ln>
            <a:noFill/>
          </a:ln>
        </p:spPr>
      </p:pic>
      <p:pic>
        <p:nvPicPr>
          <p:cNvPr descr="Shape&#10;&#10;Description automatically generated with medium confidence" id="90" name="Google Shape;90;p21"/>
          <p:cNvPicPr preferRelativeResize="0"/>
          <p:nvPr/>
        </p:nvPicPr>
        <p:blipFill rotWithShape="1">
          <a:blip r:embed="rId4">
            <a:alphaModFix/>
          </a:blip>
          <a:srcRect b="0" l="0" r="0" t="0"/>
          <a:stretch/>
        </p:blipFill>
        <p:spPr>
          <a:xfrm>
            <a:off x="1579059" y="2015400"/>
            <a:ext cx="1553715" cy="1930830"/>
          </a:xfrm>
          <a:prstGeom prst="rect">
            <a:avLst/>
          </a:prstGeom>
          <a:noFill/>
          <a:ln>
            <a:noFill/>
          </a:ln>
        </p:spPr>
      </p:pic>
      <p:sp>
        <p:nvSpPr>
          <p:cNvPr id="91" name="Google Shape;91;p21"/>
          <p:cNvSpPr txBox="1"/>
          <p:nvPr/>
        </p:nvSpPr>
        <p:spPr>
          <a:xfrm>
            <a:off x="991895" y="4076057"/>
            <a:ext cx="2758696" cy="10156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6C9B"/>
                </a:solidFill>
                <a:latin typeface="Arial"/>
                <a:ea typeface="Arial"/>
                <a:cs typeface="Arial"/>
                <a:sym typeface="Arial"/>
              </a:rPr>
              <a:t>Please mute your mics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6C9B"/>
                </a:solidFill>
                <a:latin typeface="Arial"/>
                <a:ea typeface="Arial"/>
                <a:cs typeface="Arial"/>
                <a:sym typeface="Arial"/>
              </a:rPr>
              <a:t>unless you are asking</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rgbClr val="006C9B"/>
                </a:solidFill>
                <a:latin typeface="Arial"/>
                <a:ea typeface="Arial"/>
                <a:cs typeface="Arial"/>
                <a:sym typeface="Arial"/>
              </a:rPr>
              <a:t>a question. </a:t>
            </a:r>
            <a:endParaRPr b="0" i="0" sz="2000" u="none" cap="none" strike="noStrike">
              <a:solidFill>
                <a:srgbClr val="006C9B"/>
              </a:solidFill>
              <a:latin typeface="Arial"/>
              <a:ea typeface="Arial"/>
              <a:cs typeface="Arial"/>
              <a:sym typeface="Arial"/>
            </a:endParaRPr>
          </a:p>
        </p:txBody>
      </p:sp>
      <p:pic>
        <p:nvPicPr>
          <p:cNvPr descr="Shape&#10;&#10;Description automatically generated with medium confidence" id="92" name="Google Shape;92;p21"/>
          <p:cNvPicPr preferRelativeResize="0"/>
          <p:nvPr/>
        </p:nvPicPr>
        <p:blipFill rotWithShape="1">
          <a:blip r:embed="rId5">
            <a:alphaModFix/>
          </a:blip>
          <a:srcRect b="0" l="0" r="0" t="0"/>
          <a:stretch/>
        </p:blipFill>
        <p:spPr>
          <a:xfrm>
            <a:off x="4480288" y="2015400"/>
            <a:ext cx="3231424" cy="1931281"/>
          </a:xfrm>
          <a:prstGeom prst="rect">
            <a:avLst/>
          </a:prstGeom>
          <a:noFill/>
          <a:ln>
            <a:noFill/>
          </a:ln>
        </p:spPr>
      </p:pic>
      <p:sp>
        <p:nvSpPr>
          <p:cNvPr id="93" name="Google Shape;93;p21"/>
          <p:cNvSpPr txBox="1"/>
          <p:nvPr/>
        </p:nvSpPr>
        <p:spPr>
          <a:xfrm>
            <a:off x="4716650" y="4076056"/>
            <a:ext cx="2758696"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rgbClr val="006C9B"/>
                </a:solidFill>
                <a:latin typeface="Arial"/>
                <a:ea typeface="Arial"/>
                <a:cs typeface="Arial"/>
                <a:sym typeface="Arial"/>
              </a:rPr>
              <a:t>This is a space to learn, let’s respect everyone!</a:t>
            </a:r>
            <a:endParaRPr b="0" i="0" sz="2000" u="none" cap="none" strike="noStrike">
              <a:solidFill>
                <a:srgbClr val="006C9B"/>
              </a:solidFill>
              <a:latin typeface="Arial"/>
              <a:ea typeface="Arial"/>
              <a:cs typeface="Arial"/>
              <a:sym typeface="Arial"/>
            </a:endParaRPr>
          </a:p>
        </p:txBody>
      </p:sp>
      <p:pic>
        <p:nvPicPr>
          <p:cNvPr descr="Shape&#10;&#10;Description automatically generated with medium confidence" id="94" name="Google Shape;94;p21"/>
          <p:cNvPicPr preferRelativeResize="0"/>
          <p:nvPr/>
        </p:nvPicPr>
        <p:blipFill rotWithShape="1">
          <a:blip r:embed="rId6">
            <a:alphaModFix/>
          </a:blip>
          <a:srcRect b="0" l="0" r="0" t="0"/>
          <a:stretch/>
        </p:blipFill>
        <p:spPr>
          <a:xfrm>
            <a:off x="8836501" y="2105929"/>
            <a:ext cx="1751369" cy="1924251"/>
          </a:xfrm>
          <a:prstGeom prst="rect">
            <a:avLst/>
          </a:prstGeom>
          <a:noFill/>
          <a:ln>
            <a:noFill/>
          </a:ln>
        </p:spPr>
      </p:pic>
      <p:sp>
        <p:nvSpPr>
          <p:cNvPr id="95" name="Google Shape;95;p21"/>
          <p:cNvSpPr txBox="1"/>
          <p:nvPr/>
        </p:nvSpPr>
        <p:spPr>
          <a:xfrm>
            <a:off x="8426663" y="4030180"/>
            <a:ext cx="2758696"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rgbClr val="006C9B"/>
                </a:solidFill>
                <a:latin typeface="Arial"/>
                <a:ea typeface="Arial"/>
                <a:cs typeface="Arial"/>
                <a:sym typeface="Arial"/>
              </a:rPr>
              <a:t>Ask your questions and be engaged through the session</a:t>
            </a:r>
            <a:endParaRPr b="0" i="0" sz="2000" u="none" cap="none" strike="noStrike">
              <a:solidFill>
                <a:srgbClr val="006C9B"/>
              </a:solidFill>
              <a:latin typeface="Arial"/>
              <a:ea typeface="Arial"/>
              <a:cs typeface="Arial"/>
              <a:sym typeface="Arial"/>
            </a:endParaRPr>
          </a:p>
        </p:txBody>
      </p:sp>
      <p:sp>
        <p:nvSpPr>
          <p:cNvPr id="96" name="Google Shape;96;p21"/>
          <p:cNvSpPr/>
          <p:nvPr/>
        </p:nvSpPr>
        <p:spPr>
          <a:xfrm>
            <a:off x="3796330" y="566452"/>
            <a:ext cx="4599337" cy="58473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US" sz="3200" u="none" cap="none" strike="noStrike">
                <a:solidFill>
                  <a:srgbClr val="595959"/>
                </a:solidFill>
                <a:latin typeface="Arial"/>
                <a:ea typeface="Arial"/>
                <a:cs typeface="Arial"/>
                <a:sym typeface="Arial"/>
              </a:rPr>
              <a:t>Quick House Rules</a:t>
            </a:r>
            <a:endParaRPr b="0" i="0" sz="1400" u="none" cap="none" strike="noStrike">
              <a:solidFill>
                <a:srgbClr val="000000"/>
              </a:solidFill>
              <a:latin typeface="Arial"/>
              <a:ea typeface="Arial"/>
              <a:cs typeface="Arial"/>
              <a:sym typeface="Arial"/>
            </a:endParaRPr>
          </a:p>
        </p:txBody>
      </p:sp>
      <p:pic>
        <p:nvPicPr>
          <p:cNvPr id="97" name="Google Shape;97;p21"/>
          <p:cNvPicPr preferRelativeResize="0"/>
          <p:nvPr/>
        </p:nvPicPr>
        <p:blipFill rotWithShape="1">
          <a:blip r:embed="rId7">
            <a:alphaModFix/>
          </a:blip>
          <a:srcRect b="0" l="0" r="0" t="0"/>
          <a:stretch/>
        </p:blipFill>
        <p:spPr>
          <a:xfrm rot="60000">
            <a:off x="4906051" y="433634"/>
            <a:ext cx="2379896" cy="129110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pic>
        <p:nvPicPr>
          <p:cNvPr descr="A group of people sitting at a table with laptops&#10;&#10;Description automatically generated with low confidence" id="102" name="Google Shape;102;p22"/>
          <p:cNvPicPr preferRelativeResize="0"/>
          <p:nvPr/>
        </p:nvPicPr>
        <p:blipFill rotWithShape="1">
          <a:blip r:embed="rId3">
            <a:alphaModFix/>
          </a:blip>
          <a:srcRect b="9532" l="0" r="0" t="18653"/>
          <a:stretch/>
        </p:blipFill>
        <p:spPr>
          <a:xfrm>
            <a:off x="-3970" y="-28077"/>
            <a:ext cx="12192000" cy="5845548"/>
          </a:xfrm>
          <a:prstGeom prst="rect">
            <a:avLst/>
          </a:prstGeom>
          <a:noFill/>
          <a:ln>
            <a:noFill/>
          </a:ln>
        </p:spPr>
      </p:pic>
      <p:sp>
        <p:nvSpPr>
          <p:cNvPr id="103" name="Google Shape;103;p22"/>
          <p:cNvSpPr/>
          <p:nvPr/>
        </p:nvSpPr>
        <p:spPr>
          <a:xfrm>
            <a:off x="-1" y="-12032"/>
            <a:ext cx="12191999" cy="5845547"/>
          </a:xfrm>
          <a:prstGeom prst="rect">
            <a:avLst/>
          </a:prstGeom>
          <a:gradFill>
            <a:gsLst>
              <a:gs pos="0">
                <a:srgbClr val="006C9B">
                  <a:alpha val="74117"/>
                </a:srgbClr>
              </a:gs>
              <a:gs pos="25000">
                <a:srgbClr val="0074A7">
                  <a:alpha val="74117"/>
                </a:srgbClr>
              </a:gs>
              <a:gs pos="50000">
                <a:srgbClr val="1382B3">
                  <a:alpha val="74117"/>
                </a:srgbClr>
              </a:gs>
              <a:gs pos="75000">
                <a:srgbClr val="0074A7">
                  <a:alpha val="74117"/>
                </a:srgbClr>
              </a:gs>
              <a:gs pos="100000">
                <a:srgbClr val="006C9B">
                  <a:alpha val="74117"/>
                </a:srgbClr>
              </a:gs>
            </a:gsLst>
            <a:lin ang="5400000" scaled="0"/>
          </a:gradFill>
          <a:ln cap="flat" cmpd="sng" w="25400">
            <a:solidFill>
              <a:srgbClr val="31538F"/>
            </a:solidFill>
            <a:prstDash val="solid"/>
            <a:round/>
            <a:headEnd len="sm" w="sm" type="none"/>
            <a:tailEnd len="sm" w="sm" type="none"/>
          </a:ln>
          <a:effectLst>
            <a:outerShdw blurRad="50800" rotWithShape="0" algn="ctr" dir="5400000" dist="50800">
              <a:srgbClr val="000000">
                <a:alpha val="36078"/>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4" name="Google Shape;104;p22"/>
          <p:cNvSpPr txBox="1"/>
          <p:nvPr/>
        </p:nvSpPr>
        <p:spPr>
          <a:xfrm>
            <a:off x="1981199" y="1874479"/>
            <a:ext cx="8606671"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t/>
            </a:r>
            <a:endParaRPr b="1" i="0" sz="2400" u="none" cap="none" strike="noStrike">
              <a:solidFill>
                <a:srgbClr val="002060"/>
              </a:solidFill>
              <a:latin typeface="Arial"/>
              <a:ea typeface="Arial"/>
              <a:cs typeface="Arial"/>
              <a:sym typeface="Arial"/>
            </a:endParaRPr>
          </a:p>
        </p:txBody>
      </p:sp>
      <p:sp>
        <p:nvSpPr>
          <p:cNvPr id="105" name="Google Shape;105;p22"/>
          <p:cNvSpPr/>
          <p:nvPr/>
        </p:nvSpPr>
        <p:spPr>
          <a:xfrm>
            <a:off x="821906" y="1247326"/>
            <a:ext cx="6100762" cy="1015622"/>
          </a:xfrm>
          <a:prstGeom prst="rect">
            <a:avLst/>
          </a:prstGeom>
          <a:noFill/>
          <a:ln>
            <a:noFill/>
          </a:ln>
          <a:effectLst>
            <a:outerShdw blurRad="50800" rotWithShape="0" algn="tl" dir="2700000" dist="38100">
              <a:srgbClr val="000000">
                <a:alpha val="40000"/>
              </a:srgbClr>
            </a:outerShdw>
          </a:effectLst>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6000"/>
              <a:buFont typeface="Arial"/>
              <a:buNone/>
            </a:pPr>
            <a:r>
              <a:rPr b="1" i="1" lang="en-US" sz="6000" u="none" cap="none" strike="noStrike">
                <a:solidFill>
                  <a:srgbClr val="F2A900"/>
                </a:solidFill>
                <a:latin typeface="Arial"/>
                <a:ea typeface="Arial"/>
                <a:cs typeface="Arial"/>
                <a:sym typeface="Arial"/>
              </a:rPr>
              <a:t>IT</a:t>
            </a:r>
            <a:r>
              <a:rPr b="1" i="0" lang="en-US" sz="6000" u="none" cap="none" strike="noStrike">
                <a:solidFill>
                  <a:schemeClr val="lt1"/>
                </a:solidFill>
                <a:latin typeface="Arial"/>
                <a:ea typeface="Arial"/>
                <a:cs typeface="Arial"/>
                <a:sym typeface="Arial"/>
              </a:rPr>
              <a:t> Starts Here</a:t>
            </a:r>
            <a:endParaRPr b="0" i="0" sz="1400" u="none" cap="none" strike="noStrike">
              <a:solidFill>
                <a:srgbClr val="000000"/>
              </a:solidFill>
              <a:latin typeface="Arial"/>
              <a:ea typeface="Arial"/>
              <a:cs typeface="Arial"/>
              <a:sym typeface="Arial"/>
            </a:endParaRPr>
          </a:p>
        </p:txBody>
      </p:sp>
      <p:pic>
        <p:nvPicPr>
          <p:cNvPr id="106" name="Google Shape;106;p22"/>
          <p:cNvPicPr preferRelativeResize="0"/>
          <p:nvPr/>
        </p:nvPicPr>
        <p:blipFill rotWithShape="1">
          <a:blip r:embed="rId4">
            <a:alphaModFix/>
          </a:blip>
          <a:srcRect b="0" l="0" r="0" t="0"/>
          <a:stretch/>
        </p:blipFill>
        <p:spPr>
          <a:xfrm rot="120000">
            <a:off x="527301" y="1087319"/>
            <a:ext cx="5721170" cy="2166519"/>
          </a:xfrm>
          <a:prstGeom prst="rect">
            <a:avLst/>
          </a:prstGeom>
          <a:noFill/>
          <a:ln>
            <a:noFill/>
          </a:ln>
        </p:spPr>
      </p:pic>
      <p:pic>
        <p:nvPicPr>
          <p:cNvPr id="107" name="Google Shape;107;p22"/>
          <p:cNvPicPr preferRelativeResize="0"/>
          <p:nvPr/>
        </p:nvPicPr>
        <p:blipFill rotWithShape="1">
          <a:blip r:embed="rId5">
            <a:alphaModFix/>
          </a:blip>
          <a:srcRect b="-16356" l="47272" r="0" t="3271"/>
          <a:stretch/>
        </p:blipFill>
        <p:spPr>
          <a:xfrm>
            <a:off x="0" y="5845547"/>
            <a:ext cx="12192000" cy="1222403"/>
          </a:xfrm>
          <a:prstGeom prst="rect">
            <a:avLst/>
          </a:prstGeom>
          <a:noFill/>
          <a:ln>
            <a:noFill/>
          </a:ln>
        </p:spPr>
      </p:pic>
      <p:sp>
        <p:nvSpPr>
          <p:cNvPr id="108" name="Google Shape;108;p22"/>
          <p:cNvSpPr txBox="1"/>
          <p:nvPr/>
        </p:nvSpPr>
        <p:spPr>
          <a:xfrm>
            <a:off x="821906" y="3070804"/>
            <a:ext cx="10664239"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Arial"/>
                <a:ea typeface="Arial"/>
                <a:cs typeface="Arial"/>
                <a:sym typeface="Arial"/>
              </a:rPr>
              <a:t>Welcome to our information session for Job Placement &amp; Technical Training Programs at NPower Canada</a:t>
            </a:r>
            <a:r>
              <a:rPr b="1" i="0" lang="en-US" sz="2400" u="none" cap="none" strike="noStrike">
                <a:solidFill>
                  <a:schemeClr val="lt1"/>
                </a:solidFill>
                <a:latin typeface="Arial"/>
                <a:ea typeface="Arial"/>
                <a:cs typeface="Arial"/>
                <a:sym typeface="Arial"/>
              </a:rPr>
              <a:t>. Free for young adults ages 17-30!</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pic>
        <p:nvPicPr>
          <p:cNvPr id="113" name="Google Shape;113;p5"/>
          <p:cNvPicPr preferRelativeResize="0"/>
          <p:nvPr/>
        </p:nvPicPr>
        <p:blipFill rotWithShape="1">
          <a:blip r:embed="rId3">
            <a:alphaModFix/>
          </a:blip>
          <a:srcRect b="0" l="0" r="0" t="0"/>
          <a:stretch/>
        </p:blipFill>
        <p:spPr>
          <a:xfrm rot="60000">
            <a:off x="4906050" y="505641"/>
            <a:ext cx="2379896" cy="1291109"/>
          </a:xfrm>
          <a:prstGeom prst="rect">
            <a:avLst/>
          </a:prstGeom>
          <a:noFill/>
          <a:ln>
            <a:noFill/>
          </a:ln>
        </p:spPr>
      </p:pic>
      <p:pic>
        <p:nvPicPr>
          <p:cNvPr descr="Icon&#10;&#10;Description automatically generated" id="114" name="Google Shape;114;p5"/>
          <p:cNvPicPr preferRelativeResize="0"/>
          <p:nvPr/>
        </p:nvPicPr>
        <p:blipFill rotWithShape="1">
          <a:blip r:embed="rId4">
            <a:alphaModFix/>
          </a:blip>
          <a:srcRect b="0" l="0" r="0" t="0"/>
          <a:stretch/>
        </p:blipFill>
        <p:spPr>
          <a:xfrm rot="313256">
            <a:off x="8475667" y="1441344"/>
            <a:ext cx="3543227" cy="3634079"/>
          </a:xfrm>
          <a:prstGeom prst="rect">
            <a:avLst/>
          </a:prstGeom>
          <a:noFill/>
          <a:ln>
            <a:noFill/>
          </a:ln>
          <a:effectLst>
            <a:outerShdw blurRad="50800" rotWithShape="0" algn="ctr" dir="5400000" dist="50800">
              <a:srgbClr val="000000"/>
            </a:outerShdw>
          </a:effectLst>
        </p:spPr>
      </p:pic>
      <p:sp>
        <p:nvSpPr>
          <p:cNvPr id="115" name="Google Shape;115;p5"/>
          <p:cNvSpPr txBox="1"/>
          <p:nvPr/>
        </p:nvSpPr>
        <p:spPr>
          <a:xfrm>
            <a:off x="0" y="1105307"/>
            <a:ext cx="8245642" cy="46473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206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2060"/>
              </a:solidFill>
              <a:latin typeface="Arial"/>
              <a:ea typeface="Arial"/>
              <a:cs typeface="Arial"/>
              <a:sym typeface="Arial"/>
            </a:endParaRPr>
          </a:p>
          <a:p>
            <a:pPr indent="-342900" lvl="3" marL="1517650" marR="0" rtl="0" algn="l">
              <a:lnSpc>
                <a:spcPct val="100000"/>
              </a:lnSpc>
              <a:spcBef>
                <a:spcPts val="0"/>
              </a:spcBef>
              <a:spcAft>
                <a:spcPts val="0"/>
              </a:spcAft>
              <a:buClr>
                <a:srgbClr val="002060"/>
              </a:buClr>
              <a:buSzPts val="1800"/>
              <a:buFont typeface="Calibri"/>
              <a:buAutoNum type="arabicPeriod"/>
            </a:pPr>
            <a:r>
              <a:rPr b="0" i="0" lang="en-US" sz="2400" u="none" cap="none" strike="noStrike">
                <a:solidFill>
                  <a:srgbClr val="006C9B"/>
                </a:solidFill>
                <a:latin typeface="Arial"/>
                <a:ea typeface="Arial"/>
                <a:cs typeface="Arial"/>
                <a:sym typeface="Arial"/>
              </a:rPr>
              <a:t>Who we are</a:t>
            </a:r>
            <a:endParaRPr b="0" i="0" sz="1800" u="none" cap="none" strike="noStrike">
              <a:solidFill>
                <a:srgbClr val="006C9B"/>
              </a:solidFill>
              <a:latin typeface="Arial"/>
              <a:ea typeface="Arial"/>
              <a:cs typeface="Arial"/>
              <a:sym typeface="Arial"/>
            </a:endParaRPr>
          </a:p>
          <a:p>
            <a:pPr indent="-342900" lvl="3" marL="1517650" marR="0" rtl="0" algn="l">
              <a:lnSpc>
                <a:spcPct val="100000"/>
              </a:lnSpc>
              <a:spcBef>
                <a:spcPts val="1800"/>
              </a:spcBef>
              <a:spcAft>
                <a:spcPts val="0"/>
              </a:spcAft>
              <a:buClr>
                <a:srgbClr val="002060"/>
              </a:buClr>
              <a:buSzPts val="1800"/>
              <a:buFont typeface="Calibri"/>
              <a:buAutoNum type="arabicPeriod"/>
            </a:pPr>
            <a:r>
              <a:rPr b="0" i="0" lang="en-US" sz="2400" u="none" cap="none" strike="noStrike">
                <a:solidFill>
                  <a:srgbClr val="006C9B"/>
                </a:solidFill>
                <a:latin typeface="Arial"/>
                <a:ea typeface="Arial"/>
                <a:cs typeface="Arial"/>
                <a:sym typeface="Arial"/>
              </a:rPr>
              <a:t>Jobs are the Goal</a:t>
            </a:r>
            <a:endParaRPr b="0" i="0" sz="1800" u="none" cap="none" strike="noStrike">
              <a:solidFill>
                <a:srgbClr val="006C9B"/>
              </a:solidFill>
              <a:latin typeface="Arial"/>
              <a:ea typeface="Arial"/>
              <a:cs typeface="Arial"/>
              <a:sym typeface="Arial"/>
            </a:endParaRPr>
          </a:p>
          <a:p>
            <a:pPr indent="-342900" lvl="3" marL="1517650" marR="0" rtl="0" algn="l">
              <a:lnSpc>
                <a:spcPct val="100000"/>
              </a:lnSpc>
              <a:spcBef>
                <a:spcPts val="1800"/>
              </a:spcBef>
              <a:spcAft>
                <a:spcPts val="0"/>
              </a:spcAft>
              <a:buClr>
                <a:srgbClr val="002060"/>
              </a:buClr>
              <a:buSzPts val="1800"/>
              <a:buFont typeface="Calibri"/>
              <a:buAutoNum type="arabicPeriod"/>
            </a:pPr>
            <a:r>
              <a:rPr b="0" i="0" lang="en-US" sz="2400" u="none" cap="none" strike="noStrike">
                <a:solidFill>
                  <a:srgbClr val="006C9B"/>
                </a:solidFill>
                <a:latin typeface="Arial"/>
                <a:ea typeface="Arial"/>
                <a:cs typeface="Arial"/>
                <a:sym typeface="Arial"/>
              </a:rPr>
              <a:t>How we do it – Our programs and services</a:t>
            </a:r>
            <a:endParaRPr b="0" i="0" sz="1800" u="none" cap="none" strike="noStrike">
              <a:solidFill>
                <a:srgbClr val="006C9B"/>
              </a:solidFill>
              <a:latin typeface="Arial"/>
              <a:ea typeface="Arial"/>
              <a:cs typeface="Arial"/>
              <a:sym typeface="Arial"/>
            </a:endParaRPr>
          </a:p>
          <a:p>
            <a:pPr indent="-342900" lvl="3" marL="1517650" marR="0" rtl="0" algn="l">
              <a:lnSpc>
                <a:spcPct val="100000"/>
              </a:lnSpc>
              <a:spcBef>
                <a:spcPts val="1800"/>
              </a:spcBef>
              <a:spcAft>
                <a:spcPts val="0"/>
              </a:spcAft>
              <a:buClr>
                <a:srgbClr val="002060"/>
              </a:buClr>
              <a:buSzPts val="1800"/>
              <a:buFont typeface="Calibri"/>
              <a:buAutoNum type="arabicPeriod"/>
            </a:pPr>
            <a:r>
              <a:rPr b="0" i="0" lang="en-US" sz="2400" u="none" cap="none" strike="noStrike">
                <a:solidFill>
                  <a:srgbClr val="006C9B"/>
                </a:solidFill>
                <a:latin typeface="Arial"/>
                <a:ea typeface="Arial"/>
                <a:cs typeface="Arial"/>
                <a:sym typeface="Arial"/>
              </a:rPr>
              <a:t>How to refer or apply – eligibility criteria and application process</a:t>
            </a:r>
            <a:endParaRPr b="0" i="0" sz="1400" u="none" cap="none" strike="noStrike">
              <a:solidFill>
                <a:srgbClr val="000000"/>
              </a:solidFill>
              <a:latin typeface="Arial"/>
              <a:ea typeface="Arial"/>
              <a:cs typeface="Arial"/>
              <a:sym typeface="Arial"/>
            </a:endParaRPr>
          </a:p>
          <a:p>
            <a:pPr indent="-342900" lvl="3" marL="1517650" marR="0" rtl="0" algn="l">
              <a:lnSpc>
                <a:spcPct val="100000"/>
              </a:lnSpc>
              <a:spcBef>
                <a:spcPts val="1800"/>
              </a:spcBef>
              <a:spcAft>
                <a:spcPts val="0"/>
              </a:spcAft>
              <a:buClr>
                <a:srgbClr val="002060"/>
              </a:buClr>
              <a:buSzPts val="1800"/>
              <a:buFont typeface="Calibri"/>
              <a:buAutoNum type="arabicPeriod"/>
            </a:pPr>
            <a:r>
              <a:rPr b="0" i="0" lang="en-US" sz="2400" u="none" cap="none" strike="noStrike">
                <a:solidFill>
                  <a:srgbClr val="006C9B"/>
                </a:solidFill>
                <a:latin typeface="Arial"/>
                <a:ea typeface="Arial"/>
                <a:cs typeface="Arial"/>
                <a:sym typeface="Arial"/>
              </a:rPr>
              <a:t>Questions</a:t>
            </a:r>
            <a:endParaRPr b="0" i="0" sz="1800" u="none" cap="none" strike="noStrike">
              <a:solidFill>
                <a:srgbClr val="006C9B"/>
              </a:solidFill>
              <a:latin typeface="Arial"/>
              <a:ea typeface="Arial"/>
              <a:cs typeface="Arial"/>
              <a:sym typeface="Arial"/>
            </a:endParaRPr>
          </a:p>
          <a:p>
            <a:pPr indent="0" lvl="3" marL="0" marR="0" rtl="0" algn="l">
              <a:lnSpc>
                <a:spcPct val="100000"/>
              </a:lnSpc>
              <a:spcBef>
                <a:spcPts val="1800"/>
              </a:spcBef>
              <a:spcAft>
                <a:spcPts val="0"/>
              </a:spcAft>
              <a:buClr>
                <a:srgbClr val="000000"/>
              </a:buClr>
              <a:buSzPts val="1800"/>
              <a:buFont typeface="Arial"/>
              <a:buNone/>
            </a:pPr>
            <a:r>
              <a:t/>
            </a:r>
            <a:endParaRPr b="0" i="0" sz="1800" u="none" cap="none" strike="noStrike">
              <a:solidFill>
                <a:srgbClr val="002060"/>
              </a:solidFill>
              <a:latin typeface="Arial"/>
              <a:ea typeface="Arial"/>
              <a:cs typeface="Arial"/>
              <a:sym typeface="Arial"/>
            </a:endParaRPr>
          </a:p>
          <a:p>
            <a:pPr indent="0" lvl="3" marL="0" marR="0" rtl="0" algn="l">
              <a:lnSpc>
                <a:spcPct val="100000"/>
              </a:lnSpc>
              <a:spcBef>
                <a:spcPts val="0"/>
              </a:spcBef>
              <a:spcAft>
                <a:spcPts val="600"/>
              </a:spcAft>
              <a:buClr>
                <a:srgbClr val="000000"/>
              </a:buClr>
              <a:buSzPts val="1800"/>
              <a:buFont typeface="Arial"/>
              <a:buNone/>
            </a:pPr>
            <a:r>
              <a:rPr b="0" i="0" lang="en-US" sz="1800" u="none" cap="none" strike="noStrike">
                <a:solidFill>
                  <a:srgbClr val="002060"/>
                </a:solidFill>
                <a:latin typeface="Arial"/>
                <a:ea typeface="Arial"/>
                <a:cs typeface="Arial"/>
                <a:sym typeface="Arial"/>
              </a:rPr>
              <a:t>	</a:t>
            </a:r>
            <a:endParaRPr b="0" i="0" sz="1800" u="none" cap="none" strike="noStrike">
              <a:solidFill>
                <a:srgbClr val="002060"/>
              </a:solidFill>
              <a:latin typeface="Arial"/>
              <a:ea typeface="Arial"/>
              <a:cs typeface="Arial"/>
              <a:sym typeface="Arial"/>
            </a:endParaRPr>
          </a:p>
        </p:txBody>
      </p:sp>
      <p:sp>
        <p:nvSpPr>
          <p:cNvPr id="116" name="Google Shape;116;p5"/>
          <p:cNvSpPr/>
          <p:nvPr/>
        </p:nvSpPr>
        <p:spPr>
          <a:xfrm>
            <a:off x="3796331" y="484972"/>
            <a:ext cx="4599337" cy="58473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US" sz="3200" u="none" cap="none" strike="noStrike">
                <a:solidFill>
                  <a:srgbClr val="595959"/>
                </a:solidFill>
                <a:latin typeface="Arial"/>
                <a:ea typeface="Arial"/>
                <a:cs typeface="Arial"/>
                <a:sym typeface="Arial"/>
              </a:rPr>
              <a:t>Agenda</a:t>
            </a:r>
            <a:endParaRPr b="0" i="0" sz="3200" u="none" cap="none" strike="noStrike">
              <a:solidFill>
                <a:srgbClr val="595959"/>
              </a:solidFill>
              <a:latin typeface="Arial"/>
              <a:ea typeface="Arial"/>
              <a:cs typeface="Arial"/>
              <a:sym typeface="Arial"/>
            </a:endParaRPr>
          </a:p>
        </p:txBody>
      </p:sp>
      <p:pic>
        <p:nvPicPr>
          <p:cNvPr id="117" name="Google Shape;117;p5"/>
          <p:cNvPicPr preferRelativeResize="0"/>
          <p:nvPr/>
        </p:nvPicPr>
        <p:blipFill rotWithShape="1">
          <a:blip r:embed="rId5">
            <a:alphaModFix/>
          </a:blip>
          <a:srcRect b="6144" l="0" r="0" t="6146"/>
          <a:stretch/>
        </p:blipFill>
        <p:spPr>
          <a:xfrm>
            <a:off x="0" y="6232046"/>
            <a:ext cx="12192000" cy="4999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14"/>
                                        </p:tgtEl>
                                        <p:attrNameLst>
                                          <p:attrName>style.visibility</p:attrName>
                                        </p:attrNameLst>
                                      </p:cBhvr>
                                      <p:to>
                                        <p:strVal val="visible"/>
                                      </p:to>
                                    </p:set>
                                    <p:anim calcmode="lin" valueType="num">
                                      <p:cBhvr additive="base">
                                        <p:cTn dur="500"/>
                                        <p:tgtEl>
                                          <p:spTgt spid="114"/>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0"/>
                                  </p:stCondLst>
                                  <p:childTnLst>
                                    <p:set>
                                      <p:cBhvr>
                                        <p:cTn dur="1" fill="hold">
                                          <p:stCondLst>
                                            <p:cond delay="0"/>
                                          </p:stCondLst>
                                        </p:cTn>
                                        <p:tgtEl>
                                          <p:spTgt spid="113"/>
                                        </p:tgtEl>
                                        <p:attrNameLst>
                                          <p:attrName>style.visibility</p:attrName>
                                        </p:attrNameLst>
                                      </p:cBhvr>
                                      <p:to>
                                        <p:strVal val="visible"/>
                                      </p:to>
                                    </p:set>
                                    <p:animEffect filter="fade" transition="in">
                                      <p:cBhvr>
                                        <p:cTn dur="500"/>
                                        <p:tgtEl>
                                          <p:spTgt spid="11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pic>
        <p:nvPicPr>
          <p:cNvPr id="122" name="Google Shape;122;p23"/>
          <p:cNvPicPr preferRelativeResize="0"/>
          <p:nvPr/>
        </p:nvPicPr>
        <p:blipFill rotWithShape="1">
          <a:blip r:embed="rId3">
            <a:alphaModFix/>
          </a:blip>
          <a:srcRect b="0" l="0" r="0" t="0"/>
          <a:stretch/>
        </p:blipFill>
        <p:spPr>
          <a:xfrm rot="60000">
            <a:off x="4904344" y="408901"/>
            <a:ext cx="2379896" cy="1291109"/>
          </a:xfrm>
          <a:prstGeom prst="rect">
            <a:avLst/>
          </a:prstGeom>
          <a:noFill/>
          <a:ln>
            <a:noFill/>
          </a:ln>
        </p:spPr>
      </p:pic>
      <p:sp>
        <p:nvSpPr>
          <p:cNvPr id="123" name="Google Shape;123;p23"/>
          <p:cNvSpPr txBox="1"/>
          <p:nvPr/>
        </p:nvSpPr>
        <p:spPr>
          <a:xfrm>
            <a:off x="607002" y="1554928"/>
            <a:ext cx="5347607" cy="4478109"/>
          </a:xfrm>
          <a:prstGeom prst="rect">
            <a:avLst/>
          </a:prstGeom>
          <a:noFill/>
          <a:ln>
            <a:noFill/>
          </a:ln>
        </p:spPr>
        <p:txBody>
          <a:bodyPr anchorCtr="0" anchor="t" bIns="45700" lIns="91425" spcFirstLastPara="1" rIns="91425" wrap="square" tIns="45700">
            <a:spAutoFit/>
          </a:bodyPr>
          <a:lstStyle/>
          <a:p>
            <a:pPr indent="0" lvl="3" marL="0" marR="0" rtl="0" algn="l">
              <a:lnSpc>
                <a:spcPct val="100000"/>
              </a:lnSpc>
              <a:spcBef>
                <a:spcPts val="0"/>
              </a:spcBef>
              <a:spcAft>
                <a:spcPts val="0"/>
              </a:spcAft>
              <a:buClr>
                <a:srgbClr val="000000"/>
              </a:buClr>
              <a:buSzPts val="2800"/>
              <a:buFont typeface="Arial"/>
              <a:buNone/>
            </a:pPr>
            <a:r>
              <a:rPr b="0" i="0" lang="en-US" sz="2800" u="none" cap="none" strike="noStrike">
                <a:solidFill>
                  <a:srgbClr val="006C9B"/>
                </a:solidFill>
                <a:latin typeface="Arial"/>
                <a:ea typeface="Arial"/>
                <a:cs typeface="Arial"/>
                <a:sym typeface="Arial"/>
              </a:rPr>
              <a:t>NPower Canada is a national non-profit organization providing low-income, diverse young adults, aged 17-30, with job placement support  FREE technical, professional  and life skills training, industry certification, and 5 years of alumni career services.</a:t>
            </a:r>
            <a:endParaRPr b="0" i="0" sz="2800" u="none" cap="none" strike="noStrike">
              <a:solidFill>
                <a:srgbClr val="006C9B"/>
              </a:solidFill>
              <a:latin typeface="Arial"/>
              <a:ea typeface="Arial"/>
              <a:cs typeface="Arial"/>
              <a:sym typeface="Arial"/>
            </a:endParaRPr>
          </a:p>
          <a:p>
            <a:pPr indent="0" lvl="0" marL="0" marR="0" rtl="0" algn="l">
              <a:lnSpc>
                <a:spcPct val="100000"/>
              </a:lnSpc>
              <a:spcBef>
                <a:spcPts val="1800"/>
              </a:spcBef>
              <a:spcAft>
                <a:spcPts val="0"/>
              </a:spcAft>
              <a:buClr>
                <a:srgbClr val="000000"/>
              </a:buClr>
              <a:buSzPts val="1800"/>
              <a:buFont typeface="Arial"/>
              <a:buNone/>
            </a:pPr>
            <a:r>
              <a:t/>
            </a:r>
            <a:endParaRPr b="0" i="0" sz="1800" u="none" cap="none" strike="noStrike">
              <a:solidFill>
                <a:srgbClr val="002060"/>
              </a:solidFill>
              <a:latin typeface="Arial"/>
              <a:ea typeface="Arial"/>
              <a:cs typeface="Arial"/>
              <a:sym typeface="Arial"/>
            </a:endParaRPr>
          </a:p>
        </p:txBody>
      </p:sp>
      <p:pic>
        <p:nvPicPr>
          <p:cNvPr id="124" name="Google Shape;124;p23"/>
          <p:cNvPicPr preferRelativeResize="0"/>
          <p:nvPr/>
        </p:nvPicPr>
        <p:blipFill rotWithShape="1">
          <a:blip r:embed="rId4">
            <a:alphaModFix/>
          </a:blip>
          <a:srcRect b="6144" l="0" r="0" t="6146"/>
          <a:stretch/>
        </p:blipFill>
        <p:spPr>
          <a:xfrm>
            <a:off x="0" y="6232046"/>
            <a:ext cx="12192000" cy="499901"/>
          </a:xfrm>
          <a:prstGeom prst="rect">
            <a:avLst/>
          </a:prstGeom>
          <a:noFill/>
          <a:ln>
            <a:noFill/>
          </a:ln>
        </p:spPr>
      </p:pic>
      <p:sp>
        <p:nvSpPr>
          <p:cNvPr id="125" name="Google Shape;125;p23"/>
          <p:cNvSpPr/>
          <p:nvPr/>
        </p:nvSpPr>
        <p:spPr>
          <a:xfrm>
            <a:off x="3706564" y="494163"/>
            <a:ext cx="4778872" cy="58473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US" sz="3200" u="none" cap="none" strike="noStrike">
                <a:solidFill>
                  <a:srgbClr val="595959"/>
                </a:solidFill>
                <a:latin typeface="Arial"/>
                <a:ea typeface="Arial"/>
                <a:cs typeface="Arial"/>
                <a:sym typeface="Arial"/>
              </a:rPr>
              <a:t>Who we are</a:t>
            </a:r>
            <a:endParaRPr b="0" i="0" sz="3200" u="none" cap="none" strike="noStrike">
              <a:solidFill>
                <a:srgbClr val="595959"/>
              </a:solidFill>
              <a:latin typeface="Arial"/>
              <a:ea typeface="Arial"/>
              <a:cs typeface="Arial"/>
              <a:sym typeface="Arial"/>
            </a:endParaRPr>
          </a:p>
        </p:txBody>
      </p:sp>
      <p:pic>
        <p:nvPicPr>
          <p:cNvPr descr="A group of people sitting at a table&#10;&#10;Description automatically generated with medium confidence" id="126" name="Google Shape;126;p23"/>
          <p:cNvPicPr preferRelativeResize="0"/>
          <p:nvPr/>
        </p:nvPicPr>
        <p:blipFill rotWithShape="1">
          <a:blip r:embed="rId5">
            <a:alphaModFix/>
          </a:blip>
          <a:srcRect b="0" l="-1368" r="-343" t="0"/>
          <a:stretch/>
        </p:blipFill>
        <p:spPr>
          <a:xfrm>
            <a:off x="5981037" y="1554928"/>
            <a:ext cx="5954607" cy="390872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23">
                                            <p:txEl>
                                              <p:pRg end="0" st="0"/>
                                            </p:txEl>
                                          </p:spTgt>
                                        </p:tgtEl>
                                        <p:attrNameLst>
                                          <p:attrName>style.visibility</p:attrName>
                                        </p:attrNameLst>
                                      </p:cBhvr>
                                      <p:to>
                                        <p:strVal val="visible"/>
                                      </p:to>
                                    </p:set>
                                    <p:animEffect filter="fade" transition="in">
                                      <p:cBhvr>
                                        <p:cTn dur="500"/>
                                        <p:tgtEl>
                                          <p:spTgt spid="123">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23">
                                            <p:txEl>
                                              <p:pRg end="1" st="1"/>
                                            </p:txEl>
                                          </p:spTgt>
                                        </p:tgtEl>
                                        <p:attrNameLst>
                                          <p:attrName>style.visibility</p:attrName>
                                        </p:attrNameLst>
                                      </p:cBhvr>
                                      <p:to>
                                        <p:strVal val="visible"/>
                                      </p:to>
                                    </p:set>
                                    <p:animEffect filter="fade" transition="in">
                                      <p:cBhvr>
                                        <p:cTn dur="500"/>
                                        <p:tgtEl>
                                          <p:spTgt spid="123">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26"/>
                                        </p:tgtEl>
                                        <p:attrNameLst>
                                          <p:attrName>style.visibility</p:attrName>
                                        </p:attrNameLst>
                                      </p:cBhvr>
                                      <p:to>
                                        <p:strVal val="visible"/>
                                      </p:to>
                                    </p:set>
                                    <p:animEffect filter="fade" transition="in">
                                      <p:cBhvr>
                                        <p:cTn dur="500"/>
                                        <p:tgtEl>
                                          <p:spTgt spid="1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pic>
        <p:nvPicPr>
          <p:cNvPr id="131" name="Google Shape;131;p24"/>
          <p:cNvPicPr preferRelativeResize="0"/>
          <p:nvPr/>
        </p:nvPicPr>
        <p:blipFill rotWithShape="1">
          <a:blip r:embed="rId3">
            <a:alphaModFix/>
          </a:blip>
          <a:srcRect b="6144" l="0" r="0" t="6146"/>
          <a:stretch/>
        </p:blipFill>
        <p:spPr>
          <a:xfrm>
            <a:off x="0" y="6232046"/>
            <a:ext cx="12192000" cy="499901"/>
          </a:xfrm>
          <a:prstGeom prst="rect">
            <a:avLst/>
          </a:prstGeom>
          <a:noFill/>
          <a:ln>
            <a:noFill/>
          </a:ln>
        </p:spPr>
      </p:pic>
      <p:sp>
        <p:nvSpPr>
          <p:cNvPr id="132" name="Google Shape;132;p24"/>
          <p:cNvSpPr/>
          <p:nvPr/>
        </p:nvSpPr>
        <p:spPr>
          <a:xfrm>
            <a:off x="453470" y="74835"/>
            <a:ext cx="11049245" cy="58473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US" sz="3200" u="none" cap="none" strike="noStrike">
                <a:solidFill>
                  <a:srgbClr val="595959"/>
                </a:solidFill>
                <a:latin typeface="Arial"/>
                <a:ea typeface="Arial"/>
                <a:cs typeface="Arial"/>
                <a:sym typeface="Arial"/>
              </a:rPr>
              <a:t>Yes, it’s all free! Thanks to our funders</a:t>
            </a:r>
            <a:endParaRPr b="0" i="0" sz="3200" u="none" cap="none" strike="noStrike">
              <a:solidFill>
                <a:srgbClr val="595959"/>
              </a:solidFill>
              <a:latin typeface="Arial"/>
              <a:ea typeface="Arial"/>
              <a:cs typeface="Arial"/>
              <a:sym typeface="Arial"/>
            </a:endParaRPr>
          </a:p>
        </p:txBody>
      </p:sp>
      <p:sp>
        <p:nvSpPr>
          <p:cNvPr id="133" name="Google Shape;133;p24"/>
          <p:cNvSpPr txBox="1"/>
          <p:nvPr/>
        </p:nvSpPr>
        <p:spPr>
          <a:xfrm>
            <a:off x="5189248" y="542169"/>
            <a:ext cx="1779853" cy="348338"/>
          </a:xfrm>
          <a:prstGeom prst="rect">
            <a:avLst/>
          </a:prstGeom>
          <a:noFill/>
          <a:ln>
            <a:noFill/>
          </a:ln>
        </p:spPr>
        <p:txBody>
          <a:bodyPr anchorCtr="0" anchor="ctr" bIns="90475" lIns="90475" spcFirstLastPara="1" rIns="90475" wrap="square" tIns="90475">
            <a:noAutofit/>
          </a:bodyPr>
          <a:lstStyle/>
          <a:p>
            <a:pPr indent="0" lvl="0" marL="0" marR="0" rtl="0" algn="ctr">
              <a:lnSpc>
                <a:spcPct val="100000"/>
              </a:lnSpc>
              <a:spcBef>
                <a:spcPts val="0"/>
              </a:spcBef>
              <a:spcAft>
                <a:spcPts val="0"/>
              </a:spcAft>
              <a:buClr>
                <a:srgbClr val="000000"/>
              </a:buClr>
              <a:buSzPts val="1969"/>
              <a:buFont typeface="Arial"/>
              <a:buNone/>
            </a:pPr>
            <a:r>
              <a:rPr b="1" i="0" lang="en-US" sz="1969" u="none" cap="none" strike="noStrike">
                <a:solidFill>
                  <a:srgbClr val="F2A900"/>
                </a:solidFill>
                <a:latin typeface="Arial"/>
                <a:ea typeface="Arial"/>
                <a:cs typeface="Arial"/>
                <a:sym typeface="Arial"/>
              </a:rPr>
              <a:t>Visionaries</a:t>
            </a:r>
            <a:endParaRPr b="1" i="0" sz="1969" u="none" cap="none" strike="noStrike">
              <a:solidFill>
                <a:srgbClr val="F2A900"/>
              </a:solidFill>
              <a:latin typeface="Arial"/>
              <a:ea typeface="Arial"/>
              <a:cs typeface="Arial"/>
              <a:sym typeface="Arial"/>
            </a:endParaRPr>
          </a:p>
        </p:txBody>
      </p:sp>
      <p:sp>
        <p:nvSpPr>
          <p:cNvPr id="134" name="Google Shape;134;p24"/>
          <p:cNvSpPr txBox="1"/>
          <p:nvPr/>
        </p:nvSpPr>
        <p:spPr>
          <a:xfrm>
            <a:off x="5470710" y="5295400"/>
            <a:ext cx="1278986" cy="417986"/>
          </a:xfrm>
          <a:prstGeom prst="rect">
            <a:avLst/>
          </a:prstGeom>
          <a:noFill/>
          <a:ln>
            <a:noFill/>
          </a:ln>
        </p:spPr>
        <p:txBody>
          <a:bodyPr anchorCtr="0" anchor="ctr" bIns="90475" lIns="90475" spcFirstLastPara="1" rIns="90475" wrap="square" tIns="90475">
            <a:noAutofit/>
          </a:bodyPr>
          <a:lstStyle/>
          <a:p>
            <a:pPr indent="0" lvl="0" marL="0" marR="0" rtl="0" algn="ctr">
              <a:lnSpc>
                <a:spcPct val="100000"/>
              </a:lnSpc>
              <a:spcBef>
                <a:spcPts val="0"/>
              </a:spcBef>
              <a:spcAft>
                <a:spcPts val="0"/>
              </a:spcAft>
              <a:buClr>
                <a:srgbClr val="000000"/>
              </a:buClr>
              <a:buSzPts val="1969"/>
              <a:buFont typeface="Arial"/>
              <a:buNone/>
            </a:pPr>
            <a:r>
              <a:rPr b="1" i="0" lang="en-US" sz="1969" u="none" cap="none" strike="noStrike">
                <a:solidFill>
                  <a:srgbClr val="F2A900"/>
                </a:solidFill>
                <a:latin typeface="Arial"/>
                <a:ea typeface="Arial"/>
                <a:cs typeface="Arial"/>
                <a:sym typeface="Arial"/>
              </a:rPr>
              <a:t>Builders</a:t>
            </a:r>
            <a:endParaRPr b="1" i="0" sz="1969" u="none" cap="none" strike="noStrike">
              <a:solidFill>
                <a:srgbClr val="F2A900"/>
              </a:solidFill>
              <a:latin typeface="Arial"/>
              <a:ea typeface="Arial"/>
              <a:cs typeface="Arial"/>
              <a:sym typeface="Arial"/>
            </a:endParaRPr>
          </a:p>
        </p:txBody>
      </p:sp>
      <p:pic>
        <p:nvPicPr>
          <p:cNvPr id="135" name="Google Shape;135;p24"/>
          <p:cNvPicPr preferRelativeResize="0"/>
          <p:nvPr/>
        </p:nvPicPr>
        <p:blipFill rotWithShape="1">
          <a:blip r:embed="rId4">
            <a:alphaModFix/>
          </a:blip>
          <a:srcRect b="0" l="0" r="0" t="0"/>
          <a:stretch/>
        </p:blipFill>
        <p:spPr>
          <a:xfrm>
            <a:off x="9906166" y="2560622"/>
            <a:ext cx="897604" cy="618502"/>
          </a:xfrm>
          <a:prstGeom prst="rect">
            <a:avLst/>
          </a:prstGeom>
          <a:noFill/>
          <a:ln>
            <a:noFill/>
          </a:ln>
        </p:spPr>
      </p:pic>
      <p:pic>
        <p:nvPicPr>
          <p:cNvPr id="136" name="Google Shape;136;p24"/>
          <p:cNvPicPr preferRelativeResize="0"/>
          <p:nvPr/>
        </p:nvPicPr>
        <p:blipFill rotWithShape="1">
          <a:blip r:embed="rId5">
            <a:alphaModFix/>
          </a:blip>
          <a:srcRect b="0" l="0" r="0" t="0"/>
          <a:stretch/>
        </p:blipFill>
        <p:spPr>
          <a:xfrm>
            <a:off x="5119845" y="5733818"/>
            <a:ext cx="736293" cy="346371"/>
          </a:xfrm>
          <a:prstGeom prst="rect">
            <a:avLst/>
          </a:prstGeom>
          <a:noFill/>
          <a:ln>
            <a:noFill/>
          </a:ln>
        </p:spPr>
      </p:pic>
      <p:pic>
        <p:nvPicPr>
          <p:cNvPr id="137" name="Google Shape;137;p24"/>
          <p:cNvPicPr preferRelativeResize="0"/>
          <p:nvPr/>
        </p:nvPicPr>
        <p:blipFill rotWithShape="1">
          <a:blip r:embed="rId6">
            <a:alphaModFix/>
          </a:blip>
          <a:srcRect b="0" l="0" r="0" t="0"/>
          <a:stretch/>
        </p:blipFill>
        <p:spPr>
          <a:xfrm>
            <a:off x="6253870" y="5841905"/>
            <a:ext cx="1013042" cy="204589"/>
          </a:xfrm>
          <a:prstGeom prst="rect">
            <a:avLst/>
          </a:prstGeom>
          <a:noFill/>
          <a:ln>
            <a:noFill/>
          </a:ln>
        </p:spPr>
      </p:pic>
      <p:pic>
        <p:nvPicPr>
          <p:cNvPr id="138" name="Google Shape;138;p24"/>
          <p:cNvPicPr preferRelativeResize="0"/>
          <p:nvPr/>
        </p:nvPicPr>
        <p:blipFill rotWithShape="1">
          <a:blip r:embed="rId7">
            <a:alphaModFix/>
          </a:blip>
          <a:srcRect b="0" l="0" r="0" t="0"/>
          <a:stretch/>
        </p:blipFill>
        <p:spPr>
          <a:xfrm>
            <a:off x="11266579" y="5554547"/>
            <a:ext cx="651428" cy="583771"/>
          </a:xfrm>
          <a:prstGeom prst="rect">
            <a:avLst/>
          </a:prstGeom>
          <a:noFill/>
          <a:ln>
            <a:noFill/>
          </a:ln>
        </p:spPr>
      </p:pic>
      <p:pic>
        <p:nvPicPr>
          <p:cNvPr id="139" name="Google Shape;139;p24"/>
          <p:cNvPicPr preferRelativeResize="0"/>
          <p:nvPr/>
        </p:nvPicPr>
        <p:blipFill rotWithShape="1">
          <a:blip r:embed="rId8">
            <a:alphaModFix/>
          </a:blip>
          <a:srcRect b="-18823" l="-10633" r="-5322" t="-28581"/>
          <a:stretch/>
        </p:blipFill>
        <p:spPr>
          <a:xfrm>
            <a:off x="7602903" y="5728417"/>
            <a:ext cx="1124138" cy="369475"/>
          </a:xfrm>
          <a:prstGeom prst="rect">
            <a:avLst/>
          </a:prstGeom>
          <a:noFill/>
          <a:ln>
            <a:noFill/>
          </a:ln>
        </p:spPr>
      </p:pic>
      <p:pic>
        <p:nvPicPr>
          <p:cNvPr id="140" name="Google Shape;140;p24"/>
          <p:cNvPicPr preferRelativeResize="0"/>
          <p:nvPr/>
        </p:nvPicPr>
        <p:blipFill rotWithShape="1">
          <a:blip r:embed="rId9">
            <a:alphaModFix/>
          </a:blip>
          <a:srcRect b="0" l="0" r="0" t="0"/>
          <a:stretch/>
        </p:blipFill>
        <p:spPr>
          <a:xfrm>
            <a:off x="9117694" y="5721553"/>
            <a:ext cx="798673" cy="421120"/>
          </a:xfrm>
          <a:prstGeom prst="rect">
            <a:avLst/>
          </a:prstGeom>
          <a:noFill/>
          <a:ln>
            <a:noFill/>
          </a:ln>
        </p:spPr>
      </p:pic>
      <p:pic>
        <p:nvPicPr>
          <p:cNvPr id="141" name="Google Shape;141;p24"/>
          <p:cNvPicPr preferRelativeResize="0"/>
          <p:nvPr/>
        </p:nvPicPr>
        <p:blipFill rotWithShape="1">
          <a:blip r:embed="rId10">
            <a:alphaModFix/>
          </a:blip>
          <a:srcRect b="27988" l="0" r="0" t="27983"/>
          <a:stretch/>
        </p:blipFill>
        <p:spPr>
          <a:xfrm>
            <a:off x="10108633" y="5711796"/>
            <a:ext cx="1013083" cy="453122"/>
          </a:xfrm>
          <a:prstGeom prst="rect">
            <a:avLst/>
          </a:prstGeom>
          <a:noFill/>
          <a:ln>
            <a:noFill/>
          </a:ln>
        </p:spPr>
      </p:pic>
      <p:sp>
        <p:nvSpPr>
          <p:cNvPr id="142" name="Google Shape;142;p24"/>
          <p:cNvSpPr txBox="1"/>
          <p:nvPr/>
        </p:nvSpPr>
        <p:spPr>
          <a:xfrm>
            <a:off x="5372478" y="3309424"/>
            <a:ext cx="1484339" cy="515098"/>
          </a:xfrm>
          <a:prstGeom prst="rect">
            <a:avLst/>
          </a:prstGeom>
          <a:noFill/>
          <a:ln>
            <a:noFill/>
          </a:ln>
        </p:spPr>
        <p:txBody>
          <a:bodyPr anchorCtr="0" anchor="ctr" bIns="90475" lIns="90475" spcFirstLastPara="1" rIns="90475" wrap="square" tIns="90475">
            <a:noAutofit/>
          </a:bodyPr>
          <a:lstStyle/>
          <a:p>
            <a:pPr indent="0" lvl="0" marL="0" marR="0" rtl="0" algn="ctr">
              <a:lnSpc>
                <a:spcPct val="100000"/>
              </a:lnSpc>
              <a:spcBef>
                <a:spcPts val="0"/>
              </a:spcBef>
              <a:spcAft>
                <a:spcPts val="0"/>
              </a:spcAft>
              <a:buClr>
                <a:srgbClr val="000000"/>
              </a:buClr>
              <a:buSzPts val="1969"/>
              <a:buFont typeface="Arial"/>
              <a:buNone/>
            </a:pPr>
            <a:r>
              <a:rPr b="1" i="0" lang="en-US" sz="1969" u="none" cap="none" strike="noStrike">
                <a:solidFill>
                  <a:srgbClr val="F2A900"/>
                </a:solidFill>
                <a:latin typeface="Arial"/>
                <a:ea typeface="Arial"/>
                <a:cs typeface="Arial"/>
                <a:sym typeface="Arial"/>
              </a:rPr>
              <a:t>Innovators</a:t>
            </a:r>
            <a:endParaRPr b="1" i="0" sz="1969" u="none" cap="none" strike="noStrike">
              <a:solidFill>
                <a:srgbClr val="F2A900"/>
              </a:solidFill>
              <a:latin typeface="Arial"/>
              <a:ea typeface="Arial"/>
              <a:cs typeface="Arial"/>
              <a:sym typeface="Arial"/>
            </a:endParaRPr>
          </a:p>
        </p:txBody>
      </p:sp>
      <p:pic>
        <p:nvPicPr>
          <p:cNvPr id="143" name="Google Shape;143;p24"/>
          <p:cNvPicPr preferRelativeResize="0"/>
          <p:nvPr/>
        </p:nvPicPr>
        <p:blipFill rotWithShape="1">
          <a:blip r:embed="rId11">
            <a:alphaModFix/>
          </a:blip>
          <a:srcRect b="11761" l="14187" r="12716" t="13231"/>
          <a:stretch/>
        </p:blipFill>
        <p:spPr>
          <a:xfrm>
            <a:off x="5573610" y="3852150"/>
            <a:ext cx="562653" cy="515098"/>
          </a:xfrm>
          <a:prstGeom prst="rect">
            <a:avLst/>
          </a:prstGeom>
          <a:noFill/>
          <a:ln>
            <a:noFill/>
          </a:ln>
        </p:spPr>
      </p:pic>
      <p:pic>
        <p:nvPicPr>
          <p:cNvPr id="144" name="Google Shape;144;p24"/>
          <p:cNvPicPr preferRelativeResize="0"/>
          <p:nvPr/>
        </p:nvPicPr>
        <p:blipFill rotWithShape="1">
          <a:blip r:embed="rId12">
            <a:alphaModFix/>
          </a:blip>
          <a:srcRect b="0" l="0" r="0" t="0"/>
          <a:stretch/>
        </p:blipFill>
        <p:spPr>
          <a:xfrm>
            <a:off x="3606639" y="3814723"/>
            <a:ext cx="1355258" cy="558752"/>
          </a:xfrm>
          <a:prstGeom prst="rect">
            <a:avLst/>
          </a:prstGeom>
          <a:noFill/>
          <a:ln>
            <a:noFill/>
          </a:ln>
        </p:spPr>
      </p:pic>
      <p:pic>
        <p:nvPicPr>
          <p:cNvPr id="145" name="Google Shape;145;p24"/>
          <p:cNvPicPr preferRelativeResize="0"/>
          <p:nvPr/>
        </p:nvPicPr>
        <p:blipFill rotWithShape="1">
          <a:blip r:embed="rId13">
            <a:alphaModFix/>
          </a:blip>
          <a:srcRect b="0" l="0" r="0" t="0"/>
          <a:stretch/>
        </p:blipFill>
        <p:spPr>
          <a:xfrm>
            <a:off x="302857" y="5763280"/>
            <a:ext cx="431324" cy="380972"/>
          </a:xfrm>
          <a:prstGeom prst="rect">
            <a:avLst/>
          </a:prstGeom>
          <a:noFill/>
          <a:ln>
            <a:noFill/>
          </a:ln>
        </p:spPr>
      </p:pic>
      <p:pic>
        <p:nvPicPr>
          <p:cNvPr id="146" name="Google Shape;146;p24"/>
          <p:cNvPicPr preferRelativeResize="0"/>
          <p:nvPr/>
        </p:nvPicPr>
        <p:blipFill rotWithShape="1">
          <a:blip r:embed="rId14">
            <a:alphaModFix/>
          </a:blip>
          <a:srcRect b="0" l="0" r="0" t="0"/>
          <a:stretch/>
        </p:blipFill>
        <p:spPr>
          <a:xfrm>
            <a:off x="865789" y="2670849"/>
            <a:ext cx="2830280" cy="454095"/>
          </a:xfrm>
          <a:prstGeom prst="rect">
            <a:avLst/>
          </a:prstGeom>
          <a:noFill/>
          <a:ln>
            <a:noFill/>
          </a:ln>
        </p:spPr>
      </p:pic>
      <p:pic>
        <p:nvPicPr>
          <p:cNvPr id="147" name="Google Shape;147;p24"/>
          <p:cNvPicPr preferRelativeResize="0"/>
          <p:nvPr/>
        </p:nvPicPr>
        <p:blipFill rotWithShape="1">
          <a:blip r:embed="rId15">
            <a:alphaModFix/>
          </a:blip>
          <a:srcRect b="0" l="0" r="14456" t="0"/>
          <a:stretch/>
        </p:blipFill>
        <p:spPr>
          <a:xfrm>
            <a:off x="7445227" y="4571882"/>
            <a:ext cx="1675543" cy="634721"/>
          </a:xfrm>
          <a:prstGeom prst="rect">
            <a:avLst/>
          </a:prstGeom>
          <a:noFill/>
          <a:ln>
            <a:noFill/>
          </a:ln>
        </p:spPr>
      </p:pic>
      <p:pic>
        <p:nvPicPr>
          <p:cNvPr id="148" name="Google Shape;148;p24"/>
          <p:cNvPicPr preferRelativeResize="0"/>
          <p:nvPr/>
        </p:nvPicPr>
        <p:blipFill rotWithShape="1">
          <a:blip r:embed="rId16">
            <a:alphaModFix/>
          </a:blip>
          <a:srcRect b="20763" l="9767" r="8073" t="18367"/>
          <a:stretch/>
        </p:blipFill>
        <p:spPr>
          <a:xfrm>
            <a:off x="1016871" y="5771388"/>
            <a:ext cx="1207936" cy="337535"/>
          </a:xfrm>
          <a:prstGeom prst="rect">
            <a:avLst/>
          </a:prstGeom>
          <a:noFill/>
          <a:ln>
            <a:noFill/>
          </a:ln>
        </p:spPr>
      </p:pic>
      <p:pic>
        <p:nvPicPr>
          <p:cNvPr id="149" name="Google Shape;149;p24"/>
          <p:cNvPicPr preferRelativeResize="0"/>
          <p:nvPr/>
        </p:nvPicPr>
        <p:blipFill rotWithShape="1">
          <a:blip r:embed="rId17">
            <a:alphaModFix/>
          </a:blip>
          <a:srcRect b="0" l="0" r="0" t="0"/>
          <a:stretch/>
        </p:blipFill>
        <p:spPr>
          <a:xfrm>
            <a:off x="8210391" y="3875671"/>
            <a:ext cx="1623172" cy="433828"/>
          </a:xfrm>
          <a:prstGeom prst="rect">
            <a:avLst/>
          </a:prstGeom>
          <a:noFill/>
          <a:ln>
            <a:noFill/>
          </a:ln>
        </p:spPr>
      </p:pic>
      <p:pic>
        <p:nvPicPr>
          <p:cNvPr id="150" name="Google Shape;150;p24"/>
          <p:cNvPicPr preferRelativeResize="0"/>
          <p:nvPr/>
        </p:nvPicPr>
        <p:blipFill rotWithShape="1">
          <a:blip r:embed="rId18">
            <a:alphaModFix/>
          </a:blip>
          <a:srcRect b="0" l="0" r="0" t="0"/>
          <a:stretch/>
        </p:blipFill>
        <p:spPr>
          <a:xfrm>
            <a:off x="1059945" y="3936349"/>
            <a:ext cx="1903657" cy="455493"/>
          </a:xfrm>
          <a:prstGeom prst="rect">
            <a:avLst/>
          </a:prstGeom>
          <a:noFill/>
          <a:ln>
            <a:noFill/>
          </a:ln>
        </p:spPr>
      </p:pic>
      <p:pic>
        <p:nvPicPr>
          <p:cNvPr id="151" name="Google Shape;151;p24"/>
          <p:cNvPicPr preferRelativeResize="0"/>
          <p:nvPr/>
        </p:nvPicPr>
        <p:blipFill rotWithShape="1">
          <a:blip r:embed="rId19">
            <a:alphaModFix/>
          </a:blip>
          <a:srcRect b="0" l="-2917" r="-8055" t="0"/>
          <a:stretch/>
        </p:blipFill>
        <p:spPr>
          <a:xfrm>
            <a:off x="5965289" y="4575925"/>
            <a:ext cx="1059795" cy="602715"/>
          </a:xfrm>
          <a:prstGeom prst="rect">
            <a:avLst/>
          </a:prstGeom>
          <a:noFill/>
          <a:ln>
            <a:noFill/>
          </a:ln>
        </p:spPr>
      </p:pic>
      <p:pic>
        <p:nvPicPr>
          <p:cNvPr id="152" name="Google Shape;152;p24"/>
          <p:cNvPicPr preferRelativeResize="0"/>
          <p:nvPr/>
        </p:nvPicPr>
        <p:blipFill rotWithShape="1">
          <a:blip r:embed="rId20">
            <a:alphaModFix/>
          </a:blip>
          <a:srcRect b="0" l="0" r="0" t="0"/>
          <a:stretch/>
        </p:blipFill>
        <p:spPr>
          <a:xfrm>
            <a:off x="6800641" y="3780708"/>
            <a:ext cx="891798" cy="602709"/>
          </a:xfrm>
          <a:prstGeom prst="rect">
            <a:avLst/>
          </a:prstGeom>
          <a:noFill/>
          <a:ln>
            <a:noFill/>
          </a:ln>
        </p:spPr>
      </p:pic>
      <p:pic>
        <p:nvPicPr>
          <p:cNvPr id="153" name="Google Shape;153;p24"/>
          <p:cNvPicPr preferRelativeResize="0"/>
          <p:nvPr/>
        </p:nvPicPr>
        <p:blipFill rotWithShape="1">
          <a:blip r:embed="rId21">
            <a:alphaModFix/>
          </a:blip>
          <a:srcRect b="20423" l="9338" r="15109" t="20429"/>
          <a:stretch/>
        </p:blipFill>
        <p:spPr>
          <a:xfrm>
            <a:off x="9557066" y="4551693"/>
            <a:ext cx="1457780" cy="665752"/>
          </a:xfrm>
          <a:prstGeom prst="rect">
            <a:avLst/>
          </a:prstGeom>
          <a:noFill/>
          <a:ln>
            <a:noFill/>
          </a:ln>
        </p:spPr>
      </p:pic>
      <p:pic>
        <p:nvPicPr>
          <p:cNvPr id="154" name="Google Shape;154;p24"/>
          <p:cNvPicPr preferRelativeResize="0"/>
          <p:nvPr/>
        </p:nvPicPr>
        <p:blipFill rotWithShape="1">
          <a:blip r:embed="rId22">
            <a:alphaModFix/>
          </a:blip>
          <a:srcRect b="0" l="0" r="0" t="0"/>
          <a:stretch/>
        </p:blipFill>
        <p:spPr>
          <a:xfrm>
            <a:off x="9752524" y="1049279"/>
            <a:ext cx="1750191" cy="575819"/>
          </a:xfrm>
          <a:prstGeom prst="rect">
            <a:avLst/>
          </a:prstGeom>
          <a:noFill/>
          <a:ln>
            <a:noFill/>
          </a:ln>
        </p:spPr>
      </p:pic>
      <p:pic>
        <p:nvPicPr>
          <p:cNvPr id="155" name="Google Shape;155;p24"/>
          <p:cNvPicPr preferRelativeResize="0"/>
          <p:nvPr/>
        </p:nvPicPr>
        <p:blipFill rotWithShape="1">
          <a:blip r:embed="rId23">
            <a:alphaModFix/>
          </a:blip>
          <a:srcRect b="19221" l="9670" r="6605" t="21543"/>
          <a:stretch/>
        </p:blipFill>
        <p:spPr>
          <a:xfrm>
            <a:off x="395931" y="1003221"/>
            <a:ext cx="3636234" cy="729459"/>
          </a:xfrm>
          <a:prstGeom prst="rect">
            <a:avLst/>
          </a:prstGeom>
          <a:noFill/>
          <a:ln>
            <a:noFill/>
          </a:ln>
        </p:spPr>
      </p:pic>
      <p:pic>
        <p:nvPicPr>
          <p:cNvPr id="156" name="Google Shape;156;p24"/>
          <p:cNvPicPr preferRelativeResize="0"/>
          <p:nvPr/>
        </p:nvPicPr>
        <p:blipFill rotWithShape="1">
          <a:blip r:embed="rId24">
            <a:alphaModFix/>
          </a:blip>
          <a:srcRect b="0" l="0" r="0" t="0"/>
          <a:stretch/>
        </p:blipFill>
        <p:spPr>
          <a:xfrm>
            <a:off x="2539921" y="5760955"/>
            <a:ext cx="1124138" cy="298254"/>
          </a:xfrm>
          <a:prstGeom prst="rect">
            <a:avLst/>
          </a:prstGeom>
          <a:noFill/>
          <a:ln>
            <a:noFill/>
          </a:ln>
        </p:spPr>
      </p:pic>
      <p:pic>
        <p:nvPicPr>
          <p:cNvPr id="157" name="Google Shape;157;p24"/>
          <p:cNvPicPr preferRelativeResize="0"/>
          <p:nvPr/>
        </p:nvPicPr>
        <p:blipFill rotWithShape="1">
          <a:blip r:embed="rId25">
            <a:alphaModFix/>
          </a:blip>
          <a:srcRect b="0" l="0" r="0" t="0"/>
          <a:stretch/>
        </p:blipFill>
        <p:spPr>
          <a:xfrm>
            <a:off x="4104780" y="5817841"/>
            <a:ext cx="664599" cy="224315"/>
          </a:xfrm>
          <a:prstGeom prst="rect">
            <a:avLst/>
          </a:prstGeom>
          <a:noFill/>
          <a:ln>
            <a:noFill/>
          </a:ln>
        </p:spPr>
      </p:pic>
      <p:pic>
        <p:nvPicPr>
          <p:cNvPr id="158" name="Google Shape;158;p24"/>
          <p:cNvPicPr preferRelativeResize="0"/>
          <p:nvPr/>
        </p:nvPicPr>
        <p:blipFill rotWithShape="1">
          <a:blip r:embed="rId26">
            <a:alphaModFix/>
          </a:blip>
          <a:srcRect b="0" l="0" r="0" t="0"/>
          <a:stretch/>
        </p:blipFill>
        <p:spPr>
          <a:xfrm>
            <a:off x="2010346" y="4507466"/>
            <a:ext cx="1457753" cy="747624"/>
          </a:xfrm>
          <a:prstGeom prst="rect">
            <a:avLst/>
          </a:prstGeom>
          <a:noFill/>
          <a:ln>
            <a:noFill/>
          </a:ln>
        </p:spPr>
      </p:pic>
      <p:pic>
        <p:nvPicPr>
          <p:cNvPr id="159" name="Google Shape;159;p24"/>
          <p:cNvPicPr preferRelativeResize="0"/>
          <p:nvPr/>
        </p:nvPicPr>
        <p:blipFill rotWithShape="1">
          <a:blip r:embed="rId27">
            <a:alphaModFix/>
          </a:blip>
          <a:srcRect b="0" l="0" r="0" t="0"/>
          <a:stretch/>
        </p:blipFill>
        <p:spPr>
          <a:xfrm>
            <a:off x="4076462" y="4520718"/>
            <a:ext cx="1320948" cy="747624"/>
          </a:xfrm>
          <a:prstGeom prst="rect">
            <a:avLst/>
          </a:prstGeom>
          <a:noFill/>
          <a:ln>
            <a:noFill/>
          </a:ln>
        </p:spPr>
      </p:pic>
      <p:cxnSp>
        <p:nvCxnSpPr>
          <p:cNvPr id="160" name="Google Shape;160;p24"/>
          <p:cNvCxnSpPr/>
          <p:nvPr/>
        </p:nvCxnSpPr>
        <p:spPr>
          <a:xfrm flipH="1" rot="10800000">
            <a:off x="267514" y="3316014"/>
            <a:ext cx="11656969" cy="39938"/>
          </a:xfrm>
          <a:prstGeom prst="straightConnector1">
            <a:avLst/>
          </a:prstGeom>
          <a:noFill/>
          <a:ln cap="flat" cmpd="sng" w="9525">
            <a:solidFill>
              <a:srgbClr val="004A88"/>
            </a:solidFill>
            <a:prstDash val="solid"/>
            <a:round/>
            <a:headEnd len="sm" w="sm" type="none"/>
            <a:tailEnd len="sm" w="sm" type="none"/>
          </a:ln>
        </p:spPr>
      </p:cxnSp>
      <p:cxnSp>
        <p:nvCxnSpPr>
          <p:cNvPr id="161" name="Google Shape;161;p24"/>
          <p:cNvCxnSpPr/>
          <p:nvPr/>
        </p:nvCxnSpPr>
        <p:spPr>
          <a:xfrm flipH="1" rot="10800000">
            <a:off x="286162" y="5279006"/>
            <a:ext cx="11656969" cy="39938"/>
          </a:xfrm>
          <a:prstGeom prst="straightConnector1">
            <a:avLst/>
          </a:prstGeom>
          <a:noFill/>
          <a:ln cap="flat" cmpd="sng" w="9525">
            <a:solidFill>
              <a:srgbClr val="004A88"/>
            </a:solidFill>
            <a:prstDash val="solid"/>
            <a:round/>
            <a:headEnd len="sm" w="sm" type="none"/>
            <a:tailEnd len="sm" w="sm" type="none"/>
          </a:ln>
        </p:spPr>
      </p:cxnSp>
      <p:pic>
        <p:nvPicPr>
          <p:cNvPr descr="A picture containing text, clipart&#10;&#10;Description automatically generated" id="162" name="Google Shape;162;p24"/>
          <p:cNvPicPr preferRelativeResize="0"/>
          <p:nvPr/>
        </p:nvPicPr>
        <p:blipFill rotWithShape="1">
          <a:blip r:embed="rId28">
            <a:alphaModFix/>
          </a:blip>
          <a:srcRect b="0" l="0" r="0" t="0"/>
          <a:stretch/>
        </p:blipFill>
        <p:spPr>
          <a:xfrm>
            <a:off x="7331862" y="2618277"/>
            <a:ext cx="1348098" cy="539240"/>
          </a:xfrm>
          <a:prstGeom prst="rect">
            <a:avLst/>
          </a:prstGeom>
          <a:noFill/>
          <a:ln>
            <a:noFill/>
          </a:ln>
        </p:spPr>
      </p:pic>
      <p:pic>
        <p:nvPicPr>
          <p:cNvPr id="163" name="Google Shape;163;p24"/>
          <p:cNvPicPr preferRelativeResize="0"/>
          <p:nvPr/>
        </p:nvPicPr>
        <p:blipFill rotWithShape="1">
          <a:blip r:embed="rId29">
            <a:alphaModFix/>
          </a:blip>
          <a:srcRect b="0" l="0" r="0" t="0"/>
          <a:stretch/>
        </p:blipFill>
        <p:spPr>
          <a:xfrm>
            <a:off x="4580783" y="2509563"/>
            <a:ext cx="1751615" cy="788637"/>
          </a:xfrm>
          <a:prstGeom prst="rect">
            <a:avLst/>
          </a:prstGeom>
          <a:noFill/>
          <a:ln>
            <a:noFill/>
          </a:ln>
        </p:spPr>
      </p:pic>
      <p:pic>
        <p:nvPicPr>
          <p:cNvPr descr="Logo&#10;&#10;Description automatically generated" id="164" name="Google Shape;164;p24"/>
          <p:cNvPicPr preferRelativeResize="0"/>
          <p:nvPr/>
        </p:nvPicPr>
        <p:blipFill rotWithShape="1">
          <a:blip r:embed="rId30">
            <a:alphaModFix/>
          </a:blip>
          <a:srcRect b="0" l="0" r="0" t="0"/>
          <a:stretch/>
        </p:blipFill>
        <p:spPr>
          <a:xfrm>
            <a:off x="9107215" y="1647297"/>
            <a:ext cx="2202548" cy="851151"/>
          </a:xfrm>
          <a:prstGeom prst="rect">
            <a:avLst/>
          </a:prstGeom>
          <a:noFill/>
          <a:ln>
            <a:noFill/>
          </a:ln>
        </p:spPr>
      </p:pic>
      <p:pic>
        <p:nvPicPr>
          <p:cNvPr descr="A picture containing text, clipart&#10;&#10;Description automatically generated" id="165" name="Google Shape;165;p24"/>
          <p:cNvPicPr preferRelativeResize="0"/>
          <p:nvPr/>
        </p:nvPicPr>
        <p:blipFill rotWithShape="1">
          <a:blip r:embed="rId31">
            <a:alphaModFix/>
          </a:blip>
          <a:srcRect b="0" l="0" r="0" t="0"/>
          <a:stretch/>
        </p:blipFill>
        <p:spPr>
          <a:xfrm>
            <a:off x="10254368" y="3832837"/>
            <a:ext cx="745485" cy="515433"/>
          </a:xfrm>
          <a:prstGeom prst="rect">
            <a:avLst/>
          </a:prstGeom>
          <a:noFill/>
          <a:ln>
            <a:noFill/>
          </a:ln>
        </p:spPr>
      </p:pic>
      <p:pic>
        <p:nvPicPr>
          <p:cNvPr descr="A picture containing text, device&#10;&#10;Description automatically generated" id="166" name="Google Shape;166;p24"/>
          <p:cNvPicPr preferRelativeResize="0"/>
          <p:nvPr/>
        </p:nvPicPr>
        <p:blipFill rotWithShape="1">
          <a:blip r:embed="rId32">
            <a:alphaModFix/>
          </a:blip>
          <a:srcRect b="0" l="0" r="0" t="0"/>
          <a:stretch/>
        </p:blipFill>
        <p:spPr>
          <a:xfrm>
            <a:off x="690981" y="4485882"/>
            <a:ext cx="747625" cy="747625"/>
          </a:xfrm>
          <a:prstGeom prst="rect">
            <a:avLst/>
          </a:prstGeom>
          <a:noFill/>
          <a:ln>
            <a:noFill/>
          </a:ln>
        </p:spPr>
      </p:pic>
      <p:pic>
        <p:nvPicPr>
          <p:cNvPr descr="Shape&#10;&#10;Description automatically generated with medium confidence" id="167" name="Google Shape;167;p24"/>
          <p:cNvPicPr preferRelativeResize="0"/>
          <p:nvPr/>
        </p:nvPicPr>
        <p:blipFill rotWithShape="1">
          <a:blip r:embed="rId33">
            <a:alphaModFix/>
          </a:blip>
          <a:srcRect b="0" l="0" r="0" t="0"/>
          <a:stretch/>
        </p:blipFill>
        <p:spPr>
          <a:xfrm>
            <a:off x="5965289" y="1746794"/>
            <a:ext cx="2585568" cy="851150"/>
          </a:xfrm>
          <a:prstGeom prst="rect">
            <a:avLst/>
          </a:prstGeom>
          <a:noFill/>
          <a:ln>
            <a:noFill/>
          </a:ln>
        </p:spPr>
      </p:pic>
      <p:pic>
        <p:nvPicPr>
          <p:cNvPr descr="A picture containing text&#10;&#10;Description automatically generated" id="168" name="Google Shape;168;p24"/>
          <p:cNvPicPr preferRelativeResize="0"/>
          <p:nvPr/>
        </p:nvPicPr>
        <p:blipFill rotWithShape="1">
          <a:blip r:embed="rId34">
            <a:alphaModFix/>
          </a:blip>
          <a:srcRect b="0" l="0" r="0" t="0"/>
          <a:stretch/>
        </p:blipFill>
        <p:spPr>
          <a:xfrm>
            <a:off x="725071" y="1912519"/>
            <a:ext cx="1548600" cy="563581"/>
          </a:xfrm>
          <a:prstGeom prst="rect">
            <a:avLst/>
          </a:prstGeom>
          <a:noFill/>
          <a:ln>
            <a:noFill/>
          </a:ln>
        </p:spPr>
      </p:pic>
      <p:pic>
        <p:nvPicPr>
          <p:cNvPr descr="Text&#10;&#10;Description automatically generated" id="169" name="Google Shape;169;p24"/>
          <p:cNvPicPr preferRelativeResize="0"/>
          <p:nvPr/>
        </p:nvPicPr>
        <p:blipFill rotWithShape="1">
          <a:blip r:embed="rId35">
            <a:alphaModFix/>
          </a:blip>
          <a:srcRect b="0" l="0" r="0" t="0"/>
          <a:stretch/>
        </p:blipFill>
        <p:spPr>
          <a:xfrm>
            <a:off x="4580309" y="1018748"/>
            <a:ext cx="1575044" cy="659450"/>
          </a:xfrm>
          <a:prstGeom prst="rect">
            <a:avLst/>
          </a:prstGeom>
          <a:noFill/>
          <a:ln>
            <a:noFill/>
          </a:ln>
        </p:spPr>
      </p:pic>
      <p:pic>
        <p:nvPicPr>
          <p:cNvPr descr="Logo, company name&#10;&#10;Description automatically generated" id="170" name="Google Shape;170;p24"/>
          <p:cNvPicPr preferRelativeResize="0"/>
          <p:nvPr/>
        </p:nvPicPr>
        <p:blipFill rotWithShape="1">
          <a:blip r:embed="rId36">
            <a:alphaModFix/>
          </a:blip>
          <a:srcRect b="0" l="0" r="0" t="0"/>
          <a:stretch/>
        </p:blipFill>
        <p:spPr>
          <a:xfrm>
            <a:off x="6856817" y="773054"/>
            <a:ext cx="2326013" cy="1099790"/>
          </a:xfrm>
          <a:prstGeom prst="rect">
            <a:avLst/>
          </a:prstGeom>
          <a:noFill/>
          <a:ln>
            <a:noFill/>
          </a:ln>
        </p:spPr>
      </p:pic>
      <p:pic>
        <p:nvPicPr>
          <p:cNvPr descr="Logo&#10;&#10;Description automatically generated" id="171" name="Google Shape;171;p24"/>
          <p:cNvPicPr preferRelativeResize="0"/>
          <p:nvPr/>
        </p:nvPicPr>
        <p:blipFill rotWithShape="1">
          <a:blip r:embed="rId37">
            <a:alphaModFix/>
          </a:blip>
          <a:srcRect b="24297" l="0" r="0" t="25459"/>
          <a:stretch/>
        </p:blipFill>
        <p:spPr>
          <a:xfrm>
            <a:off x="2492125" y="1825228"/>
            <a:ext cx="3160955" cy="71183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32"/>
                                        </p:tgtEl>
                                        <p:attrNameLst>
                                          <p:attrName>style.visibility</p:attrName>
                                        </p:attrNameLst>
                                      </p:cBhvr>
                                      <p:to>
                                        <p:strVal val="visible"/>
                                      </p:to>
                                    </p:set>
                                    <p:animEffect filter="fade" transition="in">
                                      <p:cBhvr>
                                        <p:cTn dur="500"/>
                                        <p:tgtEl>
                                          <p:spTgt spid="132"/>
                                        </p:tgtEl>
                                      </p:cBhvr>
                                    </p:animEffect>
                                  </p:childTnLst>
                                </p:cTn>
                              </p:par>
                              <p:par>
                                <p:cTn fill="hold" nodeType="withEffect" presetClass="entr" presetID="10" presetSubtype="0">
                                  <p:stCondLst>
                                    <p:cond delay="200"/>
                                  </p:stCondLst>
                                  <p:childTnLst>
                                    <p:set>
                                      <p:cBhvr>
                                        <p:cTn dur="1" fill="hold">
                                          <p:stCondLst>
                                            <p:cond delay="0"/>
                                          </p:stCondLst>
                                        </p:cTn>
                                        <p:tgtEl>
                                          <p:spTgt spid="133"/>
                                        </p:tgtEl>
                                        <p:attrNameLst>
                                          <p:attrName>style.visibility</p:attrName>
                                        </p:attrNameLst>
                                      </p:cBhvr>
                                      <p:to>
                                        <p:strVal val="visible"/>
                                      </p:to>
                                    </p:set>
                                    <p:animEffect filter="fade" transition="in">
                                      <p:cBhvr>
                                        <p:cTn dur="500"/>
                                        <p:tgtEl>
                                          <p:spTgt spid="133"/>
                                        </p:tgtEl>
                                      </p:cBhvr>
                                    </p:animEffect>
                                  </p:childTnLst>
                                </p:cTn>
                              </p:par>
                              <p:par>
                                <p:cTn fill="hold" nodeType="withEffect" presetClass="entr" presetID="10" presetSubtype="0">
                                  <p:stCondLst>
                                    <p:cond delay="200"/>
                                  </p:stCondLst>
                                  <p:childTnLst>
                                    <p:set>
                                      <p:cBhvr>
                                        <p:cTn dur="1" fill="hold">
                                          <p:stCondLst>
                                            <p:cond delay="0"/>
                                          </p:stCondLst>
                                        </p:cTn>
                                        <p:tgtEl>
                                          <p:spTgt spid="155"/>
                                        </p:tgtEl>
                                        <p:attrNameLst>
                                          <p:attrName>style.visibility</p:attrName>
                                        </p:attrNameLst>
                                      </p:cBhvr>
                                      <p:to>
                                        <p:strVal val="visible"/>
                                      </p:to>
                                    </p:set>
                                    <p:animEffect filter="fade" transition="in">
                                      <p:cBhvr>
                                        <p:cTn dur="800"/>
                                        <p:tgtEl>
                                          <p:spTgt spid="155"/>
                                        </p:tgtEl>
                                      </p:cBhvr>
                                    </p:animEffect>
                                  </p:childTnLst>
                                </p:cTn>
                              </p:par>
                              <p:par>
                                <p:cTn fill="hold" nodeType="withEffect" presetClass="entr" presetID="10" presetSubtype="0">
                                  <p:stCondLst>
                                    <p:cond delay="500"/>
                                  </p:stCondLst>
                                  <p:childTnLst>
                                    <p:set>
                                      <p:cBhvr>
                                        <p:cTn dur="1" fill="hold">
                                          <p:stCondLst>
                                            <p:cond delay="0"/>
                                          </p:stCondLst>
                                        </p:cTn>
                                        <p:tgtEl>
                                          <p:spTgt spid="169"/>
                                        </p:tgtEl>
                                        <p:attrNameLst>
                                          <p:attrName>style.visibility</p:attrName>
                                        </p:attrNameLst>
                                      </p:cBhvr>
                                      <p:to>
                                        <p:strVal val="visible"/>
                                      </p:to>
                                    </p:set>
                                    <p:animEffect filter="fade" transition="in">
                                      <p:cBhvr>
                                        <p:cTn dur="800"/>
                                        <p:tgtEl>
                                          <p:spTgt spid="169"/>
                                        </p:tgtEl>
                                      </p:cBhvr>
                                    </p:animEffect>
                                  </p:childTnLst>
                                </p:cTn>
                              </p:par>
                              <p:par>
                                <p:cTn fill="hold" nodeType="withEffect" presetClass="entr" presetID="10" presetSubtype="0">
                                  <p:stCondLst>
                                    <p:cond delay="700"/>
                                  </p:stCondLst>
                                  <p:childTnLst>
                                    <p:set>
                                      <p:cBhvr>
                                        <p:cTn dur="1" fill="hold">
                                          <p:stCondLst>
                                            <p:cond delay="0"/>
                                          </p:stCondLst>
                                        </p:cTn>
                                        <p:tgtEl>
                                          <p:spTgt spid="170"/>
                                        </p:tgtEl>
                                        <p:attrNameLst>
                                          <p:attrName>style.visibility</p:attrName>
                                        </p:attrNameLst>
                                      </p:cBhvr>
                                      <p:to>
                                        <p:strVal val="visible"/>
                                      </p:to>
                                    </p:set>
                                    <p:animEffect filter="fade" transition="in">
                                      <p:cBhvr>
                                        <p:cTn dur="800"/>
                                        <p:tgtEl>
                                          <p:spTgt spid="170"/>
                                        </p:tgtEl>
                                      </p:cBhvr>
                                    </p:animEffect>
                                  </p:childTnLst>
                                </p:cTn>
                              </p:par>
                              <p:par>
                                <p:cTn fill="hold" nodeType="withEffect" presetClass="entr" presetID="10" presetSubtype="0">
                                  <p:stCondLst>
                                    <p:cond delay="900"/>
                                  </p:stCondLst>
                                  <p:childTnLst>
                                    <p:set>
                                      <p:cBhvr>
                                        <p:cTn dur="1" fill="hold">
                                          <p:stCondLst>
                                            <p:cond delay="0"/>
                                          </p:stCondLst>
                                        </p:cTn>
                                        <p:tgtEl>
                                          <p:spTgt spid="154"/>
                                        </p:tgtEl>
                                        <p:attrNameLst>
                                          <p:attrName>style.visibility</p:attrName>
                                        </p:attrNameLst>
                                      </p:cBhvr>
                                      <p:to>
                                        <p:strVal val="visible"/>
                                      </p:to>
                                    </p:set>
                                    <p:animEffect filter="fade" transition="in">
                                      <p:cBhvr>
                                        <p:cTn dur="800"/>
                                        <p:tgtEl>
                                          <p:spTgt spid="154"/>
                                        </p:tgtEl>
                                      </p:cBhvr>
                                    </p:animEffect>
                                  </p:childTnLst>
                                </p:cTn>
                              </p:par>
                              <p:par>
                                <p:cTn fill="hold" nodeType="withEffect" presetClass="entr" presetID="10" presetSubtype="0">
                                  <p:stCondLst>
                                    <p:cond delay="1100"/>
                                  </p:stCondLst>
                                  <p:childTnLst>
                                    <p:set>
                                      <p:cBhvr>
                                        <p:cTn dur="1" fill="hold">
                                          <p:stCondLst>
                                            <p:cond delay="0"/>
                                          </p:stCondLst>
                                        </p:cTn>
                                        <p:tgtEl>
                                          <p:spTgt spid="168"/>
                                        </p:tgtEl>
                                        <p:attrNameLst>
                                          <p:attrName>style.visibility</p:attrName>
                                        </p:attrNameLst>
                                      </p:cBhvr>
                                      <p:to>
                                        <p:strVal val="visible"/>
                                      </p:to>
                                    </p:set>
                                    <p:animEffect filter="fade" transition="in">
                                      <p:cBhvr>
                                        <p:cTn dur="800"/>
                                        <p:tgtEl>
                                          <p:spTgt spid="168"/>
                                        </p:tgtEl>
                                      </p:cBhvr>
                                    </p:animEffect>
                                  </p:childTnLst>
                                </p:cTn>
                              </p:par>
                              <p:par>
                                <p:cTn fill="hold" nodeType="withEffect" presetClass="entr" presetID="10" presetSubtype="0">
                                  <p:stCondLst>
                                    <p:cond delay="1200"/>
                                  </p:stCondLst>
                                  <p:childTnLst>
                                    <p:set>
                                      <p:cBhvr>
                                        <p:cTn dur="1" fill="hold">
                                          <p:stCondLst>
                                            <p:cond delay="0"/>
                                          </p:stCondLst>
                                        </p:cTn>
                                        <p:tgtEl>
                                          <p:spTgt spid="171"/>
                                        </p:tgtEl>
                                        <p:attrNameLst>
                                          <p:attrName>style.visibility</p:attrName>
                                        </p:attrNameLst>
                                      </p:cBhvr>
                                      <p:to>
                                        <p:strVal val="visible"/>
                                      </p:to>
                                    </p:set>
                                    <p:animEffect filter="fade" transition="in">
                                      <p:cBhvr>
                                        <p:cTn dur="800"/>
                                        <p:tgtEl>
                                          <p:spTgt spid="171"/>
                                        </p:tgtEl>
                                      </p:cBhvr>
                                    </p:animEffect>
                                  </p:childTnLst>
                                </p:cTn>
                              </p:par>
                              <p:par>
                                <p:cTn fill="hold" nodeType="withEffect" presetClass="entr" presetID="10" presetSubtype="0">
                                  <p:stCondLst>
                                    <p:cond delay="1400"/>
                                  </p:stCondLst>
                                  <p:childTnLst>
                                    <p:set>
                                      <p:cBhvr>
                                        <p:cTn dur="1" fill="hold">
                                          <p:stCondLst>
                                            <p:cond delay="0"/>
                                          </p:stCondLst>
                                        </p:cTn>
                                        <p:tgtEl>
                                          <p:spTgt spid="167"/>
                                        </p:tgtEl>
                                        <p:attrNameLst>
                                          <p:attrName>style.visibility</p:attrName>
                                        </p:attrNameLst>
                                      </p:cBhvr>
                                      <p:to>
                                        <p:strVal val="visible"/>
                                      </p:to>
                                    </p:set>
                                    <p:animEffect filter="fade" transition="in">
                                      <p:cBhvr>
                                        <p:cTn dur="800"/>
                                        <p:tgtEl>
                                          <p:spTgt spid="167"/>
                                        </p:tgtEl>
                                      </p:cBhvr>
                                    </p:animEffect>
                                  </p:childTnLst>
                                </p:cTn>
                              </p:par>
                              <p:par>
                                <p:cTn fill="hold" nodeType="withEffect" presetClass="entr" presetID="10" presetSubtype="0">
                                  <p:stCondLst>
                                    <p:cond delay="1600"/>
                                  </p:stCondLst>
                                  <p:childTnLst>
                                    <p:set>
                                      <p:cBhvr>
                                        <p:cTn dur="1" fill="hold">
                                          <p:stCondLst>
                                            <p:cond delay="0"/>
                                          </p:stCondLst>
                                        </p:cTn>
                                        <p:tgtEl>
                                          <p:spTgt spid="164"/>
                                        </p:tgtEl>
                                        <p:attrNameLst>
                                          <p:attrName>style.visibility</p:attrName>
                                        </p:attrNameLst>
                                      </p:cBhvr>
                                      <p:to>
                                        <p:strVal val="visible"/>
                                      </p:to>
                                    </p:set>
                                    <p:animEffect filter="fade" transition="in">
                                      <p:cBhvr>
                                        <p:cTn dur="800"/>
                                        <p:tgtEl>
                                          <p:spTgt spid="164"/>
                                        </p:tgtEl>
                                      </p:cBhvr>
                                    </p:animEffect>
                                  </p:childTnLst>
                                </p:cTn>
                              </p:par>
                              <p:par>
                                <p:cTn fill="hold" nodeType="withEffect" presetClass="entr" presetID="10" presetSubtype="0">
                                  <p:stCondLst>
                                    <p:cond delay="1700"/>
                                  </p:stCondLst>
                                  <p:childTnLst>
                                    <p:set>
                                      <p:cBhvr>
                                        <p:cTn dur="1" fill="hold">
                                          <p:stCondLst>
                                            <p:cond delay="0"/>
                                          </p:stCondLst>
                                        </p:cTn>
                                        <p:tgtEl>
                                          <p:spTgt spid="146"/>
                                        </p:tgtEl>
                                        <p:attrNameLst>
                                          <p:attrName>style.visibility</p:attrName>
                                        </p:attrNameLst>
                                      </p:cBhvr>
                                      <p:to>
                                        <p:strVal val="visible"/>
                                      </p:to>
                                    </p:set>
                                    <p:animEffect filter="fade" transition="in">
                                      <p:cBhvr>
                                        <p:cTn dur="800"/>
                                        <p:tgtEl>
                                          <p:spTgt spid="146"/>
                                        </p:tgtEl>
                                      </p:cBhvr>
                                    </p:animEffect>
                                  </p:childTnLst>
                                </p:cTn>
                              </p:par>
                              <p:par>
                                <p:cTn fill="hold" nodeType="withEffect" presetClass="entr" presetID="10" presetSubtype="0">
                                  <p:stCondLst>
                                    <p:cond delay="1900"/>
                                  </p:stCondLst>
                                  <p:childTnLst>
                                    <p:set>
                                      <p:cBhvr>
                                        <p:cTn dur="1" fill="hold">
                                          <p:stCondLst>
                                            <p:cond delay="0"/>
                                          </p:stCondLst>
                                        </p:cTn>
                                        <p:tgtEl>
                                          <p:spTgt spid="163"/>
                                        </p:tgtEl>
                                        <p:attrNameLst>
                                          <p:attrName>style.visibility</p:attrName>
                                        </p:attrNameLst>
                                      </p:cBhvr>
                                      <p:to>
                                        <p:strVal val="visible"/>
                                      </p:to>
                                    </p:set>
                                    <p:animEffect filter="fade" transition="in">
                                      <p:cBhvr>
                                        <p:cTn dur="800"/>
                                        <p:tgtEl>
                                          <p:spTgt spid="163"/>
                                        </p:tgtEl>
                                      </p:cBhvr>
                                    </p:animEffect>
                                  </p:childTnLst>
                                </p:cTn>
                              </p:par>
                              <p:par>
                                <p:cTn fill="hold" nodeType="withEffect" presetClass="entr" presetID="10" presetSubtype="0">
                                  <p:stCondLst>
                                    <p:cond delay="2100"/>
                                  </p:stCondLst>
                                  <p:childTnLst>
                                    <p:set>
                                      <p:cBhvr>
                                        <p:cTn dur="1" fill="hold">
                                          <p:stCondLst>
                                            <p:cond delay="0"/>
                                          </p:stCondLst>
                                        </p:cTn>
                                        <p:tgtEl>
                                          <p:spTgt spid="162"/>
                                        </p:tgtEl>
                                        <p:attrNameLst>
                                          <p:attrName>style.visibility</p:attrName>
                                        </p:attrNameLst>
                                      </p:cBhvr>
                                      <p:to>
                                        <p:strVal val="visible"/>
                                      </p:to>
                                    </p:set>
                                    <p:animEffect filter="fade" transition="in">
                                      <p:cBhvr>
                                        <p:cTn dur="800"/>
                                        <p:tgtEl>
                                          <p:spTgt spid="162"/>
                                        </p:tgtEl>
                                      </p:cBhvr>
                                    </p:animEffect>
                                  </p:childTnLst>
                                </p:cTn>
                              </p:par>
                              <p:par>
                                <p:cTn fill="hold" nodeType="withEffect" presetClass="entr" presetID="10" presetSubtype="0">
                                  <p:stCondLst>
                                    <p:cond delay="2300"/>
                                  </p:stCondLst>
                                  <p:childTnLst>
                                    <p:set>
                                      <p:cBhvr>
                                        <p:cTn dur="1" fill="hold">
                                          <p:stCondLst>
                                            <p:cond delay="0"/>
                                          </p:stCondLst>
                                        </p:cTn>
                                        <p:tgtEl>
                                          <p:spTgt spid="135"/>
                                        </p:tgtEl>
                                        <p:attrNameLst>
                                          <p:attrName>style.visibility</p:attrName>
                                        </p:attrNameLst>
                                      </p:cBhvr>
                                      <p:to>
                                        <p:strVal val="visible"/>
                                      </p:to>
                                    </p:set>
                                    <p:animEffect filter="fade" transition="in">
                                      <p:cBhvr>
                                        <p:cTn dur="800"/>
                                        <p:tgtEl>
                                          <p:spTgt spid="135"/>
                                        </p:tgtEl>
                                      </p:cBhvr>
                                    </p:animEffect>
                                  </p:childTnLst>
                                </p:cTn>
                              </p:par>
                              <p:par>
                                <p:cTn fill="hold" nodeType="withEffect" presetClass="entr" presetID="10" presetSubtype="0">
                                  <p:stCondLst>
                                    <p:cond delay="2700"/>
                                  </p:stCondLst>
                                  <p:childTnLst>
                                    <p:set>
                                      <p:cBhvr>
                                        <p:cTn dur="1" fill="hold">
                                          <p:stCondLst>
                                            <p:cond delay="0"/>
                                          </p:stCondLst>
                                        </p:cTn>
                                        <p:tgtEl>
                                          <p:spTgt spid="160"/>
                                        </p:tgtEl>
                                        <p:attrNameLst>
                                          <p:attrName>style.visibility</p:attrName>
                                        </p:attrNameLst>
                                      </p:cBhvr>
                                      <p:to>
                                        <p:strVal val="visible"/>
                                      </p:to>
                                    </p:set>
                                    <p:animEffect filter="fade" transition="in">
                                      <p:cBhvr>
                                        <p:cTn dur="500"/>
                                        <p:tgtEl>
                                          <p:spTgt spid="160"/>
                                        </p:tgtEl>
                                      </p:cBhvr>
                                    </p:animEffect>
                                  </p:childTnLst>
                                </p:cTn>
                              </p:par>
                              <p:par>
                                <p:cTn fill="hold" nodeType="withEffect" presetClass="entr" presetID="10" presetSubtype="0">
                                  <p:stCondLst>
                                    <p:cond delay="2800"/>
                                  </p:stCondLst>
                                  <p:childTnLst>
                                    <p:set>
                                      <p:cBhvr>
                                        <p:cTn dur="1" fill="hold">
                                          <p:stCondLst>
                                            <p:cond delay="0"/>
                                          </p:stCondLst>
                                        </p:cTn>
                                        <p:tgtEl>
                                          <p:spTgt spid="142"/>
                                        </p:tgtEl>
                                        <p:attrNameLst>
                                          <p:attrName>style.visibility</p:attrName>
                                        </p:attrNameLst>
                                      </p:cBhvr>
                                      <p:to>
                                        <p:strVal val="visible"/>
                                      </p:to>
                                    </p:set>
                                    <p:animEffect filter="fade" transition="in">
                                      <p:cBhvr>
                                        <p:cTn dur="500"/>
                                        <p:tgtEl>
                                          <p:spTgt spid="142"/>
                                        </p:tgtEl>
                                      </p:cBhvr>
                                    </p:animEffect>
                                  </p:childTnLst>
                                </p:cTn>
                              </p:par>
                              <p:par>
                                <p:cTn fill="hold" nodeType="withEffect" presetClass="entr" presetID="10" presetSubtype="0">
                                  <p:stCondLst>
                                    <p:cond delay="2800"/>
                                  </p:stCondLst>
                                  <p:childTnLst>
                                    <p:set>
                                      <p:cBhvr>
                                        <p:cTn dur="1" fill="hold">
                                          <p:stCondLst>
                                            <p:cond delay="0"/>
                                          </p:stCondLst>
                                        </p:cTn>
                                        <p:tgtEl>
                                          <p:spTgt spid="150"/>
                                        </p:tgtEl>
                                        <p:attrNameLst>
                                          <p:attrName>style.visibility</p:attrName>
                                        </p:attrNameLst>
                                      </p:cBhvr>
                                      <p:to>
                                        <p:strVal val="visible"/>
                                      </p:to>
                                    </p:set>
                                    <p:animEffect filter="fade" transition="in">
                                      <p:cBhvr>
                                        <p:cTn dur="800"/>
                                        <p:tgtEl>
                                          <p:spTgt spid="150"/>
                                        </p:tgtEl>
                                      </p:cBhvr>
                                    </p:animEffect>
                                  </p:childTnLst>
                                </p:cTn>
                              </p:par>
                              <p:par>
                                <p:cTn fill="hold" nodeType="withEffect" presetClass="entr" presetID="10" presetSubtype="0">
                                  <p:stCondLst>
                                    <p:cond delay="3000"/>
                                  </p:stCondLst>
                                  <p:childTnLst>
                                    <p:set>
                                      <p:cBhvr>
                                        <p:cTn dur="1" fill="hold">
                                          <p:stCondLst>
                                            <p:cond delay="0"/>
                                          </p:stCondLst>
                                        </p:cTn>
                                        <p:tgtEl>
                                          <p:spTgt spid="144"/>
                                        </p:tgtEl>
                                        <p:attrNameLst>
                                          <p:attrName>style.visibility</p:attrName>
                                        </p:attrNameLst>
                                      </p:cBhvr>
                                      <p:to>
                                        <p:strVal val="visible"/>
                                      </p:to>
                                    </p:set>
                                    <p:animEffect filter="fade" transition="in">
                                      <p:cBhvr>
                                        <p:cTn dur="800"/>
                                        <p:tgtEl>
                                          <p:spTgt spid="144"/>
                                        </p:tgtEl>
                                      </p:cBhvr>
                                    </p:animEffect>
                                  </p:childTnLst>
                                </p:cTn>
                              </p:par>
                              <p:par>
                                <p:cTn fill="hold" nodeType="withEffect" presetClass="entr" presetID="10" presetSubtype="0">
                                  <p:stCondLst>
                                    <p:cond delay="3200"/>
                                  </p:stCondLst>
                                  <p:childTnLst>
                                    <p:set>
                                      <p:cBhvr>
                                        <p:cTn dur="1" fill="hold">
                                          <p:stCondLst>
                                            <p:cond delay="0"/>
                                          </p:stCondLst>
                                        </p:cTn>
                                        <p:tgtEl>
                                          <p:spTgt spid="143"/>
                                        </p:tgtEl>
                                        <p:attrNameLst>
                                          <p:attrName>style.visibility</p:attrName>
                                        </p:attrNameLst>
                                      </p:cBhvr>
                                      <p:to>
                                        <p:strVal val="visible"/>
                                      </p:to>
                                    </p:set>
                                    <p:animEffect filter="fade" transition="in">
                                      <p:cBhvr>
                                        <p:cTn dur="800"/>
                                        <p:tgtEl>
                                          <p:spTgt spid="143"/>
                                        </p:tgtEl>
                                      </p:cBhvr>
                                    </p:animEffect>
                                  </p:childTnLst>
                                </p:cTn>
                              </p:par>
                              <p:par>
                                <p:cTn fill="hold" nodeType="withEffect" presetClass="entr" presetID="10" presetSubtype="0">
                                  <p:stCondLst>
                                    <p:cond delay="3400"/>
                                  </p:stCondLst>
                                  <p:childTnLst>
                                    <p:set>
                                      <p:cBhvr>
                                        <p:cTn dur="1" fill="hold">
                                          <p:stCondLst>
                                            <p:cond delay="0"/>
                                          </p:stCondLst>
                                        </p:cTn>
                                        <p:tgtEl>
                                          <p:spTgt spid="152"/>
                                        </p:tgtEl>
                                        <p:attrNameLst>
                                          <p:attrName>style.visibility</p:attrName>
                                        </p:attrNameLst>
                                      </p:cBhvr>
                                      <p:to>
                                        <p:strVal val="visible"/>
                                      </p:to>
                                    </p:set>
                                    <p:animEffect filter="fade" transition="in">
                                      <p:cBhvr>
                                        <p:cTn dur="800"/>
                                        <p:tgtEl>
                                          <p:spTgt spid="152"/>
                                        </p:tgtEl>
                                      </p:cBhvr>
                                    </p:animEffect>
                                  </p:childTnLst>
                                </p:cTn>
                              </p:par>
                              <p:par>
                                <p:cTn fill="hold" nodeType="withEffect" presetClass="entr" presetID="10" presetSubtype="0">
                                  <p:stCondLst>
                                    <p:cond delay="3600"/>
                                  </p:stCondLst>
                                  <p:childTnLst>
                                    <p:set>
                                      <p:cBhvr>
                                        <p:cTn dur="1" fill="hold">
                                          <p:stCondLst>
                                            <p:cond delay="0"/>
                                          </p:stCondLst>
                                        </p:cTn>
                                        <p:tgtEl>
                                          <p:spTgt spid="149"/>
                                        </p:tgtEl>
                                        <p:attrNameLst>
                                          <p:attrName>style.visibility</p:attrName>
                                        </p:attrNameLst>
                                      </p:cBhvr>
                                      <p:to>
                                        <p:strVal val="visible"/>
                                      </p:to>
                                    </p:set>
                                    <p:animEffect filter="fade" transition="in">
                                      <p:cBhvr>
                                        <p:cTn dur="800"/>
                                        <p:tgtEl>
                                          <p:spTgt spid="149"/>
                                        </p:tgtEl>
                                      </p:cBhvr>
                                    </p:animEffect>
                                  </p:childTnLst>
                                </p:cTn>
                              </p:par>
                              <p:par>
                                <p:cTn fill="hold" nodeType="withEffect" presetClass="entr" presetID="10" presetSubtype="0">
                                  <p:stCondLst>
                                    <p:cond delay="3800"/>
                                  </p:stCondLst>
                                  <p:childTnLst>
                                    <p:set>
                                      <p:cBhvr>
                                        <p:cTn dur="1" fill="hold">
                                          <p:stCondLst>
                                            <p:cond delay="0"/>
                                          </p:stCondLst>
                                        </p:cTn>
                                        <p:tgtEl>
                                          <p:spTgt spid="165"/>
                                        </p:tgtEl>
                                        <p:attrNameLst>
                                          <p:attrName>style.visibility</p:attrName>
                                        </p:attrNameLst>
                                      </p:cBhvr>
                                      <p:to>
                                        <p:strVal val="visible"/>
                                      </p:to>
                                    </p:set>
                                    <p:animEffect filter="fade" transition="in">
                                      <p:cBhvr>
                                        <p:cTn dur="800"/>
                                        <p:tgtEl>
                                          <p:spTgt spid="165"/>
                                        </p:tgtEl>
                                      </p:cBhvr>
                                    </p:animEffect>
                                  </p:childTnLst>
                                </p:cTn>
                              </p:par>
                              <p:par>
                                <p:cTn fill="hold" nodeType="withEffect" presetClass="entr" presetID="10" presetSubtype="0">
                                  <p:stCondLst>
                                    <p:cond delay="4000"/>
                                  </p:stCondLst>
                                  <p:childTnLst>
                                    <p:set>
                                      <p:cBhvr>
                                        <p:cTn dur="1" fill="hold">
                                          <p:stCondLst>
                                            <p:cond delay="0"/>
                                          </p:stCondLst>
                                        </p:cTn>
                                        <p:tgtEl>
                                          <p:spTgt spid="166"/>
                                        </p:tgtEl>
                                        <p:attrNameLst>
                                          <p:attrName>style.visibility</p:attrName>
                                        </p:attrNameLst>
                                      </p:cBhvr>
                                      <p:to>
                                        <p:strVal val="visible"/>
                                      </p:to>
                                    </p:set>
                                    <p:animEffect filter="fade" transition="in">
                                      <p:cBhvr>
                                        <p:cTn dur="800"/>
                                        <p:tgtEl>
                                          <p:spTgt spid="166"/>
                                        </p:tgtEl>
                                      </p:cBhvr>
                                    </p:animEffect>
                                  </p:childTnLst>
                                </p:cTn>
                              </p:par>
                              <p:par>
                                <p:cTn fill="hold" nodeType="withEffect" presetClass="entr" presetID="10" presetSubtype="0">
                                  <p:stCondLst>
                                    <p:cond delay="4200"/>
                                  </p:stCondLst>
                                  <p:childTnLst>
                                    <p:set>
                                      <p:cBhvr>
                                        <p:cTn dur="1" fill="hold">
                                          <p:stCondLst>
                                            <p:cond delay="0"/>
                                          </p:stCondLst>
                                        </p:cTn>
                                        <p:tgtEl>
                                          <p:spTgt spid="158"/>
                                        </p:tgtEl>
                                        <p:attrNameLst>
                                          <p:attrName>style.visibility</p:attrName>
                                        </p:attrNameLst>
                                      </p:cBhvr>
                                      <p:to>
                                        <p:strVal val="visible"/>
                                      </p:to>
                                    </p:set>
                                    <p:animEffect filter="fade" transition="in">
                                      <p:cBhvr>
                                        <p:cTn dur="800"/>
                                        <p:tgtEl>
                                          <p:spTgt spid="158"/>
                                        </p:tgtEl>
                                      </p:cBhvr>
                                    </p:animEffect>
                                  </p:childTnLst>
                                </p:cTn>
                              </p:par>
                              <p:par>
                                <p:cTn fill="hold" nodeType="withEffect" presetClass="entr" presetID="10" presetSubtype="0">
                                  <p:stCondLst>
                                    <p:cond delay="4300"/>
                                  </p:stCondLst>
                                  <p:childTnLst>
                                    <p:set>
                                      <p:cBhvr>
                                        <p:cTn dur="1" fill="hold">
                                          <p:stCondLst>
                                            <p:cond delay="0"/>
                                          </p:stCondLst>
                                        </p:cTn>
                                        <p:tgtEl>
                                          <p:spTgt spid="159"/>
                                        </p:tgtEl>
                                        <p:attrNameLst>
                                          <p:attrName>style.visibility</p:attrName>
                                        </p:attrNameLst>
                                      </p:cBhvr>
                                      <p:to>
                                        <p:strVal val="visible"/>
                                      </p:to>
                                    </p:set>
                                    <p:animEffect filter="fade" transition="in">
                                      <p:cBhvr>
                                        <p:cTn dur="800"/>
                                        <p:tgtEl>
                                          <p:spTgt spid="159"/>
                                        </p:tgtEl>
                                      </p:cBhvr>
                                    </p:animEffect>
                                  </p:childTnLst>
                                </p:cTn>
                              </p:par>
                              <p:par>
                                <p:cTn fill="hold" nodeType="withEffect" presetClass="entr" presetID="10" presetSubtype="0">
                                  <p:stCondLst>
                                    <p:cond delay="4500"/>
                                  </p:stCondLst>
                                  <p:childTnLst>
                                    <p:set>
                                      <p:cBhvr>
                                        <p:cTn dur="1" fill="hold">
                                          <p:stCondLst>
                                            <p:cond delay="0"/>
                                          </p:stCondLst>
                                        </p:cTn>
                                        <p:tgtEl>
                                          <p:spTgt spid="151"/>
                                        </p:tgtEl>
                                        <p:attrNameLst>
                                          <p:attrName>style.visibility</p:attrName>
                                        </p:attrNameLst>
                                      </p:cBhvr>
                                      <p:to>
                                        <p:strVal val="visible"/>
                                      </p:to>
                                    </p:set>
                                    <p:animEffect filter="fade" transition="in">
                                      <p:cBhvr>
                                        <p:cTn dur="800"/>
                                        <p:tgtEl>
                                          <p:spTgt spid="151"/>
                                        </p:tgtEl>
                                      </p:cBhvr>
                                    </p:animEffect>
                                  </p:childTnLst>
                                </p:cTn>
                              </p:par>
                              <p:par>
                                <p:cTn fill="hold" nodeType="withEffect" presetClass="entr" presetID="10" presetSubtype="0">
                                  <p:stCondLst>
                                    <p:cond delay="4700"/>
                                  </p:stCondLst>
                                  <p:childTnLst>
                                    <p:set>
                                      <p:cBhvr>
                                        <p:cTn dur="1" fill="hold">
                                          <p:stCondLst>
                                            <p:cond delay="0"/>
                                          </p:stCondLst>
                                        </p:cTn>
                                        <p:tgtEl>
                                          <p:spTgt spid="147"/>
                                        </p:tgtEl>
                                        <p:attrNameLst>
                                          <p:attrName>style.visibility</p:attrName>
                                        </p:attrNameLst>
                                      </p:cBhvr>
                                      <p:to>
                                        <p:strVal val="visible"/>
                                      </p:to>
                                    </p:set>
                                    <p:animEffect filter="fade" transition="in">
                                      <p:cBhvr>
                                        <p:cTn dur="800"/>
                                        <p:tgtEl>
                                          <p:spTgt spid="147"/>
                                        </p:tgtEl>
                                      </p:cBhvr>
                                    </p:animEffect>
                                  </p:childTnLst>
                                </p:cTn>
                              </p:par>
                              <p:par>
                                <p:cTn fill="hold" nodeType="withEffect" presetClass="entr" presetID="10" presetSubtype="0">
                                  <p:stCondLst>
                                    <p:cond delay="4900"/>
                                  </p:stCondLst>
                                  <p:childTnLst>
                                    <p:set>
                                      <p:cBhvr>
                                        <p:cTn dur="1" fill="hold">
                                          <p:stCondLst>
                                            <p:cond delay="0"/>
                                          </p:stCondLst>
                                        </p:cTn>
                                        <p:tgtEl>
                                          <p:spTgt spid="153"/>
                                        </p:tgtEl>
                                        <p:attrNameLst>
                                          <p:attrName>style.visibility</p:attrName>
                                        </p:attrNameLst>
                                      </p:cBhvr>
                                      <p:to>
                                        <p:strVal val="visible"/>
                                      </p:to>
                                    </p:set>
                                    <p:animEffect filter="fade" transition="in">
                                      <p:cBhvr>
                                        <p:cTn dur="800"/>
                                        <p:tgtEl>
                                          <p:spTgt spid="153"/>
                                        </p:tgtEl>
                                      </p:cBhvr>
                                    </p:animEffect>
                                  </p:childTnLst>
                                </p:cTn>
                              </p:par>
                              <p:par>
                                <p:cTn fill="hold" nodeType="withEffect" presetClass="entr" presetID="10" presetSubtype="0">
                                  <p:stCondLst>
                                    <p:cond delay="5300"/>
                                  </p:stCondLst>
                                  <p:childTnLst>
                                    <p:set>
                                      <p:cBhvr>
                                        <p:cTn dur="1" fill="hold">
                                          <p:stCondLst>
                                            <p:cond delay="0"/>
                                          </p:stCondLst>
                                        </p:cTn>
                                        <p:tgtEl>
                                          <p:spTgt spid="161"/>
                                        </p:tgtEl>
                                        <p:attrNameLst>
                                          <p:attrName>style.visibility</p:attrName>
                                        </p:attrNameLst>
                                      </p:cBhvr>
                                      <p:to>
                                        <p:strVal val="visible"/>
                                      </p:to>
                                    </p:set>
                                    <p:animEffect filter="fade" transition="in">
                                      <p:cBhvr>
                                        <p:cTn dur="500"/>
                                        <p:tgtEl>
                                          <p:spTgt spid="161"/>
                                        </p:tgtEl>
                                      </p:cBhvr>
                                    </p:animEffect>
                                  </p:childTnLst>
                                </p:cTn>
                              </p:par>
                              <p:par>
                                <p:cTn fill="hold" nodeType="withEffect" presetClass="entr" presetID="10" presetSubtype="0">
                                  <p:stCondLst>
                                    <p:cond delay="5400"/>
                                  </p:stCondLst>
                                  <p:childTnLst>
                                    <p:set>
                                      <p:cBhvr>
                                        <p:cTn dur="1" fill="hold">
                                          <p:stCondLst>
                                            <p:cond delay="0"/>
                                          </p:stCondLst>
                                        </p:cTn>
                                        <p:tgtEl>
                                          <p:spTgt spid="134"/>
                                        </p:tgtEl>
                                        <p:attrNameLst>
                                          <p:attrName>style.visibility</p:attrName>
                                        </p:attrNameLst>
                                      </p:cBhvr>
                                      <p:to>
                                        <p:strVal val="visible"/>
                                      </p:to>
                                    </p:set>
                                    <p:animEffect filter="fade" transition="in">
                                      <p:cBhvr>
                                        <p:cTn dur="500"/>
                                        <p:tgtEl>
                                          <p:spTgt spid="134"/>
                                        </p:tgtEl>
                                      </p:cBhvr>
                                    </p:animEffect>
                                  </p:childTnLst>
                                </p:cTn>
                              </p:par>
                              <p:par>
                                <p:cTn fill="hold" nodeType="withEffect" presetClass="entr" presetID="10" presetSubtype="0">
                                  <p:stCondLst>
                                    <p:cond delay="5600"/>
                                  </p:stCondLst>
                                  <p:childTnLst>
                                    <p:set>
                                      <p:cBhvr>
                                        <p:cTn dur="1" fill="hold">
                                          <p:stCondLst>
                                            <p:cond delay="0"/>
                                          </p:stCondLst>
                                        </p:cTn>
                                        <p:tgtEl>
                                          <p:spTgt spid="145"/>
                                        </p:tgtEl>
                                        <p:attrNameLst>
                                          <p:attrName>style.visibility</p:attrName>
                                        </p:attrNameLst>
                                      </p:cBhvr>
                                      <p:to>
                                        <p:strVal val="visible"/>
                                      </p:to>
                                    </p:set>
                                    <p:animEffect filter="fade" transition="in">
                                      <p:cBhvr>
                                        <p:cTn dur="800"/>
                                        <p:tgtEl>
                                          <p:spTgt spid="145"/>
                                        </p:tgtEl>
                                      </p:cBhvr>
                                    </p:animEffect>
                                  </p:childTnLst>
                                </p:cTn>
                              </p:par>
                              <p:par>
                                <p:cTn fill="hold" nodeType="withEffect" presetClass="entr" presetID="10" presetSubtype="0">
                                  <p:stCondLst>
                                    <p:cond delay="5800"/>
                                  </p:stCondLst>
                                  <p:childTnLst>
                                    <p:set>
                                      <p:cBhvr>
                                        <p:cTn dur="1" fill="hold">
                                          <p:stCondLst>
                                            <p:cond delay="0"/>
                                          </p:stCondLst>
                                        </p:cTn>
                                        <p:tgtEl>
                                          <p:spTgt spid="148"/>
                                        </p:tgtEl>
                                        <p:attrNameLst>
                                          <p:attrName>style.visibility</p:attrName>
                                        </p:attrNameLst>
                                      </p:cBhvr>
                                      <p:to>
                                        <p:strVal val="visible"/>
                                      </p:to>
                                    </p:set>
                                    <p:animEffect filter="fade" transition="in">
                                      <p:cBhvr>
                                        <p:cTn dur="800"/>
                                        <p:tgtEl>
                                          <p:spTgt spid="148"/>
                                        </p:tgtEl>
                                      </p:cBhvr>
                                    </p:animEffect>
                                  </p:childTnLst>
                                </p:cTn>
                              </p:par>
                              <p:par>
                                <p:cTn fill="hold" nodeType="withEffect" presetClass="entr" presetID="10" presetSubtype="0">
                                  <p:stCondLst>
                                    <p:cond delay="6100"/>
                                  </p:stCondLst>
                                  <p:childTnLst>
                                    <p:set>
                                      <p:cBhvr>
                                        <p:cTn dur="1" fill="hold">
                                          <p:stCondLst>
                                            <p:cond delay="0"/>
                                          </p:stCondLst>
                                        </p:cTn>
                                        <p:tgtEl>
                                          <p:spTgt spid="156"/>
                                        </p:tgtEl>
                                        <p:attrNameLst>
                                          <p:attrName>style.visibility</p:attrName>
                                        </p:attrNameLst>
                                      </p:cBhvr>
                                      <p:to>
                                        <p:strVal val="visible"/>
                                      </p:to>
                                    </p:set>
                                    <p:animEffect filter="fade" transition="in">
                                      <p:cBhvr>
                                        <p:cTn dur="800"/>
                                        <p:tgtEl>
                                          <p:spTgt spid="156"/>
                                        </p:tgtEl>
                                      </p:cBhvr>
                                    </p:animEffect>
                                  </p:childTnLst>
                                </p:cTn>
                              </p:par>
                              <p:par>
                                <p:cTn fill="hold" nodeType="withEffect" presetClass="entr" presetID="10" presetSubtype="0">
                                  <p:stCondLst>
                                    <p:cond delay="6300"/>
                                  </p:stCondLst>
                                  <p:childTnLst>
                                    <p:set>
                                      <p:cBhvr>
                                        <p:cTn dur="1" fill="hold">
                                          <p:stCondLst>
                                            <p:cond delay="0"/>
                                          </p:stCondLst>
                                        </p:cTn>
                                        <p:tgtEl>
                                          <p:spTgt spid="157"/>
                                        </p:tgtEl>
                                        <p:attrNameLst>
                                          <p:attrName>style.visibility</p:attrName>
                                        </p:attrNameLst>
                                      </p:cBhvr>
                                      <p:to>
                                        <p:strVal val="visible"/>
                                      </p:to>
                                    </p:set>
                                    <p:animEffect filter="fade" transition="in">
                                      <p:cBhvr>
                                        <p:cTn dur="800"/>
                                        <p:tgtEl>
                                          <p:spTgt spid="157"/>
                                        </p:tgtEl>
                                      </p:cBhvr>
                                    </p:animEffect>
                                  </p:childTnLst>
                                </p:cTn>
                              </p:par>
                              <p:par>
                                <p:cTn fill="hold" nodeType="withEffect" presetClass="entr" presetID="10" presetSubtype="0">
                                  <p:stCondLst>
                                    <p:cond delay="6500"/>
                                  </p:stCondLst>
                                  <p:childTnLst>
                                    <p:set>
                                      <p:cBhvr>
                                        <p:cTn dur="1" fill="hold">
                                          <p:stCondLst>
                                            <p:cond delay="0"/>
                                          </p:stCondLst>
                                        </p:cTn>
                                        <p:tgtEl>
                                          <p:spTgt spid="136"/>
                                        </p:tgtEl>
                                        <p:attrNameLst>
                                          <p:attrName>style.visibility</p:attrName>
                                        </p:attrNameLst>
                                      </p:cBhvr>
                                      <p:to>
                                        <p:strVal val="visible"/>
                                      </p:to>
                                    </p:set>
                                    <p:animEffect filter="fade" transition="in">
                                      <p:cBhvr>
                                        <p:cTn dur="800"/>
                                        <p:tgtEl>
                                          <p:spTgt spid="136"/>
                                        </p:tgtEl>
                                      </p:cBhvr>
                                    </p:animEffect>
                                  </p:childTnLst>
                                </p:cTn>
                              </p:par>
                              <p:par>
                                <p:cTn fill="hold" nodeType="withEffect" presetClass="entr" presetID="10" presetSubtype="0">
                                  <p:stCondLst>
                                    <p:cond delay="6700"/>
                                  </p:stCondLst>
                                  <p:childTnLst>
                                    <p:set>
                                      <p:cBhvr>
                                        <p:cTn dur="1" fill="hold">
                                          <p:stCondLst>
                                            <p:cond delay="0"/>
                                          </p:stCondLst>
                                        </p:cTn>
                                        <p:tgtEl>
                                          <p:spTgt spid="137"/>
                                        </p:tgtEl>
                                        <p:attrNameLst>
                                          <p:attrName>style.visibility</p:attrName>
                                        </p:attrNameLst>
                                      </p:cBhvr>
                                      <p:to>
                                        <p:strVal val="visible"/>
                                      </p:to>
                                    </p:set>
                                    <p:animEffect filter="fade" transition="in">
                                      <p:cBhvr>
                                        <p:cTn dur="800"/>
                                        <p:tgtEl>
                                          <p:spTgt spid="137"/>
                                        </p:tgtEl>
                                      </p:cBhvr>
                                    </p:animEffect>
                                  </p:childTnLst>
                                </p:cTn>
                              </p:par>
                              <p:par>
                                <p:cTn fill="hold" nodeType="withEffect" presetClass="entr" presetID="10" presetSubtype="0">
                                  <p:stCondLst>
                                    <p:cond delay="7000"/>
                                  </p:stCondLst>
                                  <p:childTnLst>
                                    <p:set>
                                      <p:cBhvr>
                                        <p:cTn dur="1" fill="hold">
                                          <p:stCondLst>
                                            <p:cond delay="0"/>
                                          </p:stCondLst>
                                        </p:cTn>
                                        <p:tgtEl>
                                          <p:spTgt spid="139"/>
                                        </p:tgtEl>
                                        <p:attrNameLst>
                                          <p:attrName>style.visibility</p:attrName>
                                        </p:attrNameLst>
                                      </p:cBhvr>
                                      <p:to>
                                        <p:strVal val="visible"/>
                                      </p:to>
                                    </p:set>
                                    <p:animEffect filter="fade" transition="in">
                                      <p:cBhvr>
                                        <p:cTn dur="800"/>
                                        <p:tgtEl>
                                          <p:spTgt spid="139"/>
                                        </p:tgtEl>
                                      </p:cBhvr>
                                    </p:animEffect>
                                  </p:childTnLst>
                                </p:cTn>
                              </p:par>
                              <p:par>
                                <p:cTn fill="hold" nodeType="withEffect" presetClass="entr" presetID="10" presetSubtype="0">
                                  <p:stCondLst>
                                    <p:cond delay="7200"/>
                                  </p:stCondLst>
                                  <p:childTnLst>
                                    <p:set>
                                      <p:cBhvr>
                                        <p:cTn dur="1" fill="hold">
                                          <p:stCondLst>
                                            <p:cond delay="0"/>
                                          </p:stCondLst>
                                        </p:cTn>
                                        <p:tgtEl>
                                          <p:spTgt spid="140"/>
                                        </p:tgtEl>
                                        <p:attrNameLst>
                                          <p:attrName>style.visibility</p:attrName>
                                        </p:attrNameLst>
                                      </p:cBhvr>
                                      <p:to>
                                        <p:strVal val="visible"/>
                                      </p:to>
                                    </p:set>
                                    <p:animEffect filter="fade" transition="in">
                                      <p:cBhvr>
                                        <p:cTn dur="800"/>
                                        <p:tgtEl>
                                          <p:spTgt spid="140"/>
                                        </p:tgtEl>
                                      </p:cBhvr>
                                    </p:animEffect>
                                  </p:childTnLst>
                                </p:cTn>
                              </p:par>
                              <p:par>
                                <p:cTn fill="hold" nodeType="withEffect" presetClass="entr" presetID="10" presetSubtype="0">
                                  <p:stCondLst>
                                    <p:cond delay="7400"/>
                                  </p:stCondLst>
                                  <p:childTnLst>
                                    <p:set>
                                      <p:cBhvr>
                                        <p:cTn dur="1" fill="hold">
                                          <p:stCondLst>
                                            <p:cond delay="0"/>
                                          </p:stCondLst>
                                        </p:cTn>
                                        <p:tgtEl>
                                          <p:spTgt spid="141"/>
                                        </p:tgtEl>
                                        <p:attrNameLst>
                                          <p:attrName>style.visibility</p:attrName>
                                        </p:attrNameLst>
                                      </p:cBhvr>
                                      <p:to>
                                        <p:strVal val="visible"/>
                                      </p:to>
                                    </p:set>
                                    <p:animEffect filter="fade" transition="in">
                                      <p:cBhvr>
                                        <p:cTn dur="800"/>
                                        <p:tgtEl>
                                          <p:spTgt spid="141"/>
                                        </p:tgtEl>
                                      </p:cBhvr>
                                    </p:animEffect>
                                  </p:childTnLst>
                                </p:cTn>
                              </p:par>
                              <p:par>
                                <p:cTn fill="hold" nodeType="withEffect" presetClass="entr" presetID="10" presetSubtype="0">
                                  <p:stCondLst>
                                    <p:cond delay="7700"/>
                                  </p:stCondLst>
                                  <p:childTnLst>
                                    <p:set>
                                      <p:cBhvr>
                                        <p:cTn dur="1" fill="hold">
                                          <p:stCondLst>
                                            <p:cond delay="0"/>
                                          </p:stCondLst>
                                        </p:cTn>
                                        <p:tgtEl>
                                          <p:spTgt spid="138"/>
                                        </p:tgtEl>
                                        <p:attrNameLst>
                                          <p:attrName>style.visibility</p:attrName>
                                        </p:attrNameLst>
                                      </p:cBhvr>
                                      <p:to>
                                        <p:strVal val="visible"/>
                                      </p:to>
                                    </p:set>
                                    <p:animEffect filter="fade" transition="in">
                                      <p:cBhvr>
                                        <p:cTn dur="800"/>
                                        <p:tgtEl>
                                          <p:spTgt spid="1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pic>
        <p:nvPicPr>
          <p:cNvPr id="176" name="Google Shape;176;p25"/>
          <p:cNvPicPr preferRelativeResize="0"/>
          <p:nvPr/>
        </p:nvPicPr>
        <p:blipFill rotWithShape="1">
          <a:blip r:embed="rId3">
            <a:alphaModFix/>
          </a:blip>
          <a:srcRect b="0" l="0" r="0" t="0"/>
          <a:stretch/>
        </p:blipFill>
        <p:spPr>
          <a:xfrm rot="60000">
            <a:off x="4659947" y="198222"/>
            <a:ext cx="2624311" cy="1291109"/>
          </a:xfrm>
          <a:prstGeom prst="rect">
            <a:avLst/>
          </a:prstGeom>
          <a:noFill/>
          <a:ln>
            <a:noFill/>
          </a:ln>
        </p:spPr>
      </p:pic>
      <p:pic>
        <p:nvPicPr>
          <p:cNvPr id="177" name="Google Shape;177;p25"/>
          <p:cNvPicPr preferRelativeResize="0"/>
          <p:nvPr/>
        </p:nvPicPr>
        <p:blipFill rotWithShape="1">
          <a:blip r:embed="rId4">
            <a:alphaModFix/>
          </a:blip>
          <a:srcRect b="6144" l="0" r="0" t="6146"/>
          <a:stretch/>
        </p:blipFill>
        <p:spPr>
          <a:xfrm>
            <a:off x="0" y="6232046"/>
            <a:ext cx="12192000" cy="499901"/>
          </a:xfrm>
          <a:prstGeom prst="rect">
            <a:avLst/>
          </a:prstGeom>
          <a:noFill/>
          <a:ln>
            <a:noFill/>
          </a:ln>
        </p:spPr>
      </p:pic>
      <p:sp>
        <p:nvSpPr>
          <p:cNvPr id="178" name="Google Shape;178;p25"/>
          <p:cNvSpPr/>
          <p:nvPr/>
        </p:nvSpPr>
        <p:spPr>
          <a:xfrm>
            <a:off x="3556892" y="259895"/>
            <a:ext cx="5074800" cy="58473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US" sz="3200" u="none" cap="none" strike="noStrike">
                <a:solidFill>
                  <a:srgbClr val="595959"/>
                </a:solidFill>
                <a:latin typeface="Arial"/>
                <a:ea typeface="Arial"/>
                <a:cs typeface="Arial"/>
                <a:sym typeface="Arial"/>
              </a:rPr>
              <a:t>Our Impact?</a:t>
            </a:r>
            <a:endParaRPr b="0" i="0" sz="3200" u="none" cap="none" strike="noStrike">
              <a:solidFill>
                <a:srgbClr val="595959"/>
              </a:solidFill>
              <a:latin typeface="Arial"/>
              <a:ea typeface="Arial"/>
              <a:cs typeface="Arial"/>
              <a:sym typeface="Arial"/>
            </a:endParaRPr>
          </a:p>
        </p:txBody>
      </p:sp>
      <p:pic>
        <p:nvPicPr>
          <p:cNvPr descr="Shape&#10;&#10;Description automatically generated with medium confidence" id="179" name="Google Shape;179;p25">
            <a:hlinkClick r:id="rId5"/>
          </p:cNvPr>
          <p:cNvPicPr preferRelativeResize="0"/>
          <p:nvPr/>
        </p:nvPicPr>
        <p:blipFill rotWithShape="1">
          <a:blip r:embed="rId6">
            <a:alphaModFix/>
          </a:blip>
          <a:srcRect b="0" l="0" r="0" t="0"/>
          <a:stretch/>
        </p:blipFill>
        <p:spPr>
          <a:xfrm>
            <a:off x="5734373" y="1524000"/>
            <a:ext cx="4876800" cy="3810000"/>
          </a:xfrm>
          <a:prstGeom prst="rect">
            <a:avLst/>
          </a:prstGeom>
          <a:noFill/>
          <a:ln>
            <a:noFill/>
          </a:ln>
        </p:spPr>
      </p:pic>
      <p:pic>
        <p:nvPicPr>
          <p:cNvPr descr="Shape&#10;&#10;Description automatically generated with medium confidence" id="180" name="Google Shape;180;p25"/>
          <p:cNvPicPr preferRelativeResize="0"/>
          <p:nvPr/>
        </p:nvPicPr>
        <p:blipFill rotWithShape="1">
          <a:blip r:embed="rId7">
            <a:alphaModFix/>
          </a:blip>
          <a:srcRect b="0" l="0" r="0" t="0"/>
          <a:stretch/>
        </p:blipFill>
        <p:spPr>
          <a:xfrm>
            <a:off x="2384972" y="2300018"/>
            <a:ext cx="1042891" cy="1296020"/>
          </a:xfrm>
          <a:prstGeom prst="rect">
            <a:avLst/>
          </a:prstGeom>
          <a:noFill/>
          <a:ln>
            <a:noFill/>
          </a:ln>
        </p:spPr>
      </p:pic>
      <p:sp>
        <p:nvSpPr>
          <p:cNvPr id="181" name="Google Shape;181;p25"/>
          <p:cNvSpPr txBox="1"/>
          <p:nvPr/>
        </p:nvSpPr>
        <p:spPr>
          <a:xfrm>
            <a:off x="1558065" y="3750593"/>
            <a:ext cx="2758696" cy="10156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6C9B"/>
                </a:solidFill>
                <a:latin typeface="Arial"/>
                <a:ea typeface="Arial"/>
                <a:cs typeface="Arial"/>
                <a:sym typeface="Arial"/>
              </a:rPr>
              <a:t>Please mute your mics for this video to allow everyone to listen in. </a:t>
            </a:r>
            <a:endParaRPr b="0" i="0" sz="2000" u="none" cap="none" strike="noStrike">
              <a:solidFill>
                <a:srgbClr val="006C9B"/>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pic>
        <p:nvPicPr>
          <p:cNvPr id="186" name="Google Shape;186;p26"/>
          <p:cNvPicPr preferRelativeResize="0"/>
          <p:nvPr/>
        </p:nvPicPr>
        <p:blipFill rotWithShape="1">
          <a:blip r:embed="rId3">
            <a:alphaModFix/>
          </a:blip>
          <a:srcRect b="0" l="0" r="0" t="0"/>
          <a:stretch/>
        </p:blipFill>
        <p:spPr>
          <a:xfrm rot="60000">
            <a:off x="4114143" y="449105"/>
            <a:ext cx="3845851" cy="1291109"/>
          </a:xfrm>
          <a:prstGeom prst="rect">
            <a:avLst/>
          </a:prstGeom>
          <a:noFill/>
          <a:ln>
            <a:noFill/>
          </a:ln>
        </p:spPr>
      </p:pic>
      <p:pic>
        <p:nvPicPr>
          <p:cNvPr id="187" name="Google Shape;187;p26"/>
          <p:cNvPicPr preferRelativeResize="0"/>
          <p:nvPr/>
        </p:nvPicPr>
        <p:blipFill rotWithShape="1">
          <a:blip r:embed="rId4">
            <a:alphaModFix/>
          </a:blip>
          <a:srcRect b="6144" l="0" r="0" t="6146"/>
          <a:stretch/>
        </p:blipFill>
        <p:spPr>
          <a:xfrm>
            <a:off x="0" y="6232046"/>
            <a:ext cx="12192000" cy="499901"/>
          </a:xfrm>
          <a:prstGeom prst="rect">
            <a:avLst/>
          </a:prstGeom>
          <a:noFill/>
          <a:ln>
            <a:noFill/>
          </a:ln>
        </p:spPr>
      </p:pic>
      <p:sp>
        <p:nvSpPr>
          <p:cNvPr id="188" name="Google Shape;188;p26"/>
          <p:cNvSpPr/>
          <p:nvPr/>
        </p:nvSpPr>
        <p:spPr>
          <a:xfrm>
            <a:off x="3646800" y="511978"/>
            <a:ext cx="4778872" cy="58473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US" sz="3200" u="none" cap="none" strike="noStrike">
                <a:solidFill>
                  <a:srgbClr val="595959"/>
                </a:solidFill>
                <a:latin typeface="Arial"/>
                <a:ea typeface="Arial"/>
                <a:cs typeface="Arial"/>
                <a:sym typeface="Arial"/>
              </a:rPr>
              <a:t>Jobs are the goal</a:t>
            </a:r>
            <a:endParaRPr b="0" i="0" sz="3200" u="none" cap="none" strike="noStrike">
              <a:solidFill>
                <a:srgbClr val="595959"/>
              </a:solidFill>
              <a:latin typeface="Arial"/>
              <a:ea typeface="Arial"/>
              <a:cs typeface="Arial"/>
              <a:sym typeface="Arial"/>
            </a:endParaRPr>
          </a:p>
        </p:txBody>
      </p:sp>
      <p:sp>
        <p:nvSpPr>
          <p:cNvPr id="189" name="Google Shape;189;p26"/>
          <p:cNvSpPr txBox="1"/>
          <p:nvPr/>
        </p:nvSpPr>
        <p:spPr>
          <a:xfrm>
            <a:off x="1691318" y="1552262"/>
            <a:ext cx="4053892" cy="1368900"/>
          </a:xfrm>
          <a:prstGeom prst="rect">
            <a:avLst/>
          </a:prstGeom>
          <a:noFill/>
          <a:ln>
            <a:noFill/>
          </a:ln>
        </p:spPr>
        <p:txBody>
          <a:bodyPr anchorCtr="0" anchor="t" bIns="128675" lIns="128675" spcFirstLastPara="1" rIns="128675" wrap="square" tIns="128675">
            <a:noAutofit/>
          </a:bodyPr>
          <a:lstStyle/>
          <a:p>
            <a:pPr indent="0" lvl="0" marL="0" marR="0" rtl="0" algn="l">
              <a:lnSpc>
                <a:spcPct val="100000"/>
              </a:lnSpc>
              <a:spcBef>
                <a:spcPts val="0"/>
              </a:spcBef>
              <a:spcAft>
                <a:spcPts val="0"/>
              </a:spcAft>
              <a:buClr>
                <a:srgbClr val="000000"/>
              </a:buClr>
              <a:buSzPts val="2000"/>
              <a:buFont typeface="Arial"/>
              <a:buNone/>
            </a:pPr>
            <a:r>
              <a:rPr b="1" i="0" lang="en-US" sz="1800" u="none" cap="none" strike="noStrike">
                <a:solidFill>
                  <a:srgbClr val="006C9B"/>
                </a:solidFill>
                <a:latin typeface="Arial"/>
                <a:ea typeface="Arial"/>
                <a:cs typeface="Arial"/>
                <a:sym typeface="Arial"/>
              </a:rPr>
              <a:t>Technical Support Representative</a:t>
            </a:r>
            <a:endParaRPr b="1" i="0" sz="1800" u="none" cap="none" strike="noStrike">
              <a:solidFill>
                <a:srgbClr val="006C9B"/>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1" i="0" lang="en-US" sz="1800" u="none" cap="none" strike="noStrike">
                <a:solidFill>
                  <a:srgbClr val="7F7F7F"/>
                </a:solidFill>
                <a:latin typeface="Arial"/>
                <a:ea typeface="Arial"/>
                <a:cs typeface="Arial"/>
                <a:sym typeface="Arial"/>
              </a:rPr>
              <a:t>$15/hr - $21/hr = $29,250 - $40,950</a:t>
            </a:r>
            <a:endParaRPr b="1" i="0" sz="1800" u="none" cap="none" strike="noStrike">
              <a:solidFill>
                <a:srgbClr val="7F7F7F"/>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2000"/>
              <a:buFont typeface="Arial"/>
              <a:buNone/>
            </a:pPr>
            <a:r>
              <a:rPr b="0" i="0" lang="en-US" sz="1800" u="none" cap="none" strike="noStrike">
                <a:solidFill>
                  <a:srgbClr val="006C9B"/>
                </a:solidFill>
                <a:latin typeface="Arial"/>
                <a:ea typeface="Arial"/>
                <a:cs typeface="Arial"/>
                <a:sym typeface="Arial"/>
              </a:rPr>
              <a:t>Compugen, IBM</a:t>
            </a:r>
            <a:endParaRPr b="0" i="0" sz="1800" u="none" cap="none" strike="noStrike">
              <a:solidFill>
                <a:srgbClr val="006C9B"/>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294B"/>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294B"/>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294B"/>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294B"/>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294B"/>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294B"/>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294B"/>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294B"/>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294B"/>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294B"/>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294B"/>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294B"/>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294B"/>
              </a:solidFill>
              <a:latin typeface="Montserrat"/>
              <a:ea typeface="Montserrat"/>
              <a:cs typeface="Montserrat"/>
              <a:sym typeface="Montserrat"/>
            </a:endParaRPr>
          </a:p>
        </p:txBody>
      </p:sp>
      <p:sp>
        <p:nvSpPr>
          <p:cNvPr id="190" name="Google Shape;190;p26"/>
          <p:cNvSpPr txBox="1"/>
          <p:nvPr/>
        </p:nvSpPr>
        <p:spPr>
          <a:xfrm>
            <a:off x="7292335" y="1546552"/>
            <a:ext cx="4427979" cy="1516800"/>
          </a:xfrm>
          <a:prstGeom prst="rect">
            <a:avLst/>
          </a:prstGeom>
          <a:noFill/>
          <a:ln>
            <a:noFill/>
          </a:ln>
        </p:spPr>
        <p:txBody>
          <a:bodyPr anchorCtr="0" anchor="t" bIns="128675" lIns="128675" spcFirstLastPara="1" rIns="128675" wrap="square" tIns="128675">
            <a:noAutofit/>
          </a:bodyPr>
          <a:lstStyle/>
          <a:p>
            <a:pPr indent="0" lvl="0" marL="0" marR="0" rtl="0" algn="l">
              <a:lnSpc>
                <a:spcPct val="100000"/>
              </a:lnSpc>
              <a:spcBef>
                <a:spcPts val="0"/>
              </a:spcBef>
              <a:spcAft>
                <a:spcPts val="0"/>
              </a:spcAft>
              <a:buClr>
                <a:schemeClr val="dk1"/>
              </a:buClr>
              <a:buSzPts val="1800"/>
              <a:buFont typeface="Arial"/>
              <a:buNone/>
            </a:pPr>
            <a:r>
              <a:rPr b="1" i="0" lang="en-US" sz="1800" u="none" cap="none" strike="noStrike">
                <a:solidFill>
                  <a:srgbClr val="006C9B"/>
                </a:solidFill>
                <a:latin typeface="Arial"/>
                <a:ea typeface="Arial"/>
                <a:cs typeface="Arial"/>
                <a:sym typeface="Arial"/>
              </a:rPr>
              <a:t>Information Security Analyst</a:t>
            </a:r>
            <a:endParaRPr b="1" i="0" sz="1800" u="none" cap="none" strike="noStrike">
              <a:solidFill>
                <a:srgbClr val="006C9B"/>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1" i="0" lang="en-US" sz="1800" u="none" cap="none" strike="noStrike">
                <a:solidFill>
                  <a:srgbClr val="7F7F7F"/>
                </a:solidFill>
                <a:latin typeface="Arial"/>
                <a:ea typeface="Arial"/>
                <a:cs typeface="Arial"/>
                <a:sym typeface="Arial"/>
              </a:rPr>
              <a:t>$20/hr - $25/hr = $39,000 - $48,750</a:t>
            </a:r>
            <a:endParaRPr b="1" i="0" sz="1800" u="none" cap="none" strike="noStrike">
              <a:solidFill>
                <a:srgbClr val="7F7F7F"/>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2000"/>
              <a:buFont typeface="Arial"/>
              <a:buNone/>
            </a:pPr>
            <a:r>
              <a:rPr b="0" i="0" lang="en-US" sz="1800" u="none" cap="none" strike="noStrike">
                <a:solidFill>
                  <a:srgbClr val="006C9B"/>
                </a:solidFill>
                <a:highlight>
                  <a:srgbClr val="FFFFFF"/>
                </a:highlight>
                <a:latin typeface="Arial"/>
                <a:ea typeface="Arial"/>
                <a:cs typeface="Arial"/>
                <a:sym typeface="Arial"/>
              </a:rPr>
              <a:t>RBC, Herjavec Group, TD Bank</a:t>
            </a:r>
            <a:endParaRPr b="0" i="0" sz="1800" u="none" cap="none" strike="noStrike">
              <a:solidFill>
                <a:srgbClr val="006C9B"/>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294B"/>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294B"/>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294B"/>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294B"/>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222222"/>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294B"/>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294B"/>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294B"/>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2000"/>
              <a:buFont typeface="Arial"/>
              <a:buNone/>
            </a:pPr>
            <a:r>
              <a:t/>
            </a:r>
            <a:endParaRPr b="0" i="0" sz="2000" u="none" cap="none" strike="noStrike">
              <a:solidFill>
                <a:srgbClr val="00294B"/>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294B"/>
              </a:solidFill>
              <a:latin typeface="Montserrat"/>
              <a:ea typeface="Montserrat"/>
              <a:cs typeface="Montserrat"/>
              <a:sym typeface="Montserrat"/>
            </a:endParaRPr>
          </a:p>
        </p:txBody>
      </p:sp>
      <p:sp>
        <p:nvSpPr>
          <p:cNvPr id="191" name="Google Shape;191;p26"/>
          <p:cNvSpPr txBox="1"/>
          <p:nvPr/>
        </p:nvSpPr>
        <p:spPr>
          <a:xfrm>
            <a:off x="1691318" y="3043762"/>
            <a:ext cx="4210145" cy="1516800"/>
          </a:xfrm>
          <a:prstGeom prst="rect">
            <a:avLst/>
          </a:prstGeom>
          <a:noFill/>
          <a:ln>
            <a:noFill/>
          </a:ln>
        </p:spPr>
        <p:txBody>
          <a:bodyPr anchorCtr="0" anchor="t" bIns="128675" lIns="128675" spcFirstLastPara="1" rIns="128675" wrap="square" tIns="128675">
            <a:noAutofit/>
          </a:bodyPr>
          <a:lstStyle/>
          <a:p>
            <a:pPr indent="0" lvl="0" marL="0" marR="0" rtl="0" algn="l">
              <a:lnSpc>
                <a:spcPct val="100000"/>
              </a:lnSpc>
              <a:spcBef>
                <a:spcPts val="0"/>
              </a:spcBef>
              <a:spcAft>
                <a:spcPts val="0"/>
              </a:spcAft>
              <a:buClr>
                <a:srgbClr val="000000"/>
              </a:buClr>
              <a:buSzPts val="2000"/>
              <a:buFont typeface="Arial"/>
              <a:buNone/>
            </a:pPr>
            <a:r>
              <a:rPr b="1" i="0" lang="en-US" sz="1800" u="none" cap="none" strike="noStrike">
                <a:solidFill>
                  <a:srgbClr val="006C9B"/>
                </a:solidFill>
                <a:latin typeface="Arial"/>
                <a:ea typeface="Arial"/>
                <a:cs typeface="Arial"/>
                <a:sym typeface="Arial"/>
              </a:rPr>
              <a:t>Hardware Technician</a:t>
            </a:r>
            <a:endParaRPr b="1" i="0" sz="1800" u="none" cap="none" strike="noStrike">
              <a:solidFill>
                <a:srgbClr val="006C9B"/>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1" i="0" lang="en-US" sz="1800" u="none" cap="none" strike="noStrike">
                <a:solidFill>
                  <a:srgbClr val="7F7F7F"/>
                </a:solidFill>
                <a:latin typeface="Arial"/>
                <a:ea typeface="Arial"/>
                <a:cs typeface="Arial"/>
                <a:sym typeface="Arial"/>
              </a:rPr>
              <a:t>$14/hr - $18/hr = $29,120 - $35,100</a:t>
            </a:r>
            <a:endParaRPr b="1" i="0" sz="1800" u="none" cap="none" strike="noStrike">
              <a:solidFill>
                <a:srgbClr val="00294B"/>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2000"/>
              <a:buFont typeface="Arial"/>
              <a:buNone/>
            </a:pPr>
            <a:r>
              <a:rPr b="0" i="0" lang="en-US" sz="1800" u="none" cap="none" strike="noStrike">
                <a:solidFill>
                  <a:srgbClr val="006C9B"/>
                </a:solidFill>
                <a:latin typeface="Arial"/>
                <a:ea typeface="Arial"/>
                <a:cs typeface="Arial"/>
                <a:sym typeface="Arial"/>
              </a:rPr>
              <a:t>Geek Squad, Dell, EB Games</a:t>
            </a:r>
            <a:endParaRPr b="0" i="0" sz="1800" u="none" cap="none" strike="noStrike">
              <a:solidFill>
                <a:srgbClr val="006C9B"/>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294B"/>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294B"/>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294B"/>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294B"/>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294B"/>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294B"/>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294B"/>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294B"/>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294B"/>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294B"/>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294B"/>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294B"/>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294B"/>
              </a:solidFill>
              <a:latin typeface="Montserrat"/>
              <a:ea typeface="Montserrat"/>
              <a:cs typeface="Montserrat"/>
              <a:sym typeface="Montserrat"/>
            </a:endParaRPr>
          </a:p>
        </p:txBody>
      </p:sp>
      <p:sp>
        <p:nvSpPr>
          <p:cNvPr id="192" name="Google Shape;192;p26"/>
          <p:cNvSpPr txBox="1"/>
          <p:nvPr/>
        </p:nvSpPr>
        <p:spPr>
          <a:xfrm>
            <a:off x="1691318" y="4437962"/>
            <a:ext cx="4053892" cy="1307745"/>
          </a:xfrm>
          <a:prstGeom prst="rect">
            <a:avLst/>
          </a:prstGeom>
          <a:noFill/>
          <a:ln>
            <a:noFill/>
          </a:ln>
        </p:spPr>
        <p:txBody>
          <a:bodyPr anchorCtr="0" anchor="t" bIns="128675" lIns="128675" spcFirstLastPara="1" rIns="128675" wrap="square" tIns="128675">
            <a:noAutofit/>
          </a:bodyPr>
          <a:lstStyle/>
          <a:p>
            <a:pPr indent="0" lvl="0" marL="0" marR="0" rtl="0" algn="l">
              <a:lnSpc>
                <a:spcPct val="100000"/>
              </a:lnSpc>
              <a:spcBef>
                <a:spcPts val="0"/>
              </a:spcBef>
              <a:spcAft>
                <a:spcPts val="0"/>
              </a:spcAft>
              <a:buClr>
                <a:srgbClr val="000000"/>
              </a:buClr>
              <a:buSzPts val="2000"/>
              <a:buFont typeface="Arial"/>
              <a:buNone/>
            </a:pPr>
            <a:r>
              <a:rPr b="1" i="0" lang="en-US" sz="1800" u="none" cap="none" strike="noStrike">
                <a:solidFill>
                  <a:srgbClr val="006C9B"/>
                </a:solidFill>
                <a:latin typeface="Arial"/>
                <a:ea typeface="Arial"/>
                <a:cs typeface="Arial"/>
                <a:sym typeface="Arial"/>
              </a:rPr>
              <a:t>Help Desk Analyst</a:t>
            </a:r>
            <a:endParaRPr b="1" i="0" sz="1800" u="none" cap="none" strike="noStrike">
              <a:solidFill>
                <a:srgbClr val="006C9B"/>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1" i="0" lang="en-US" sz="1800" u="none" cap="none" strike="noStrike">
                <a:solidFill>
                  <a:srgbClr val="7F7F7F"/>
                </a:solidFill>
                <a:latin typeface="Arial"/>
                <a:ea typeface="Arial"/>
                <a:cs typeface="Arial"/>
                <a:sym typeface="Arial"/>
              </a:rPr>
              <a:t>$15/hr - $21/hr = $29,250 - $40,950</a:t>
            </a:r>
            <a:endParaRPr b="1" i="0" sz="1800" u="none" cap="none" strike="noStrike">
              <a:solidFill>
                <a:srgbClr val="7F7F7F"/>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2000"/>
              <a:buFont typeface="Arial"/>
              <a:buNone/>
            </a:pPr>
            <a:r>
              <a:rPr b="0" i="0" lang="en-US" sz="1800" u="none" cap="none" strike="noStrike">
                <a:solidFill>
                  <a:srgbClr val="006C9B"/>
                </a:solidFill>
                <a:latin typeface="Arial"/>
                <a:ea typeface="Arial"/>
                <a:cs typeface="Arial"/>
                <a:sym typeface="Arial"/>
              </a:rPr>
              <a:t>Black and McDonald, CGI, Shopify</a:t>
            </a:r>
            <a:endParaRPr b="0" i="0" sz="1800" u="none" cap="none" strike="noStrike">
              <a:solidFill>
                <a:srgbClr val="006C9B"/>
              </a:solidFill>
              <a:latin typeface="Arial"/>
              <a:ea typeface="Arial"/>
              <a:cs typeface="Arial"/>
              <a:sym typeface="Arial"/>
            </a:endParaRPr>
          </a:p>
        </p:txBody>
      </p:sp>
      <p:sp>
        <p:nvSpPr>
          <p:cNvPr id="193" name="Google Shape;193;p26"/>
          <p:cNvSpPr txBox="1"/>
          <p:nvPr/>
        </p:nvSpPr>
        <p:spPr>
          <a:xfrm>
            <a:off x="7292335" y="3055248"/>
            <a:ext cx="4823700" cy="1645500"/>
          </a:xfrm>
          <a:prstGeom prst="rect">
            <a:avLst/>
          </a:prstGeom>
          <a:noFill/>
          <a:ln>
            <a:noFill/>
          </a:ln>
        </p:spPr>
        <p:txBody>
          <a:bodyPr anchorCtr="0" anchor="t" bIns="128675" lIns="128675" spcFirstLastPara="1" rIns="128675" wrap="square" tIns="128675">
            <a:noAutofit/>
          </a:bodyPr>
          <a:lstStyle/>
          <a:p>
            <a:pPr indent="0" lvl="0" marL="0" marR="0" rtl="0" algn="l">
              <a:lnSpc>
                <a:spcPct val="100000"/>
              </a:lnSpc>
              <a:spcBef>
                <a:spcPts val="0"/>
              </a:spcBef>
              <a:spcAft>
                <a:spcPts val="0"/>
              </a:spcAft>
              <a:buClr>
                <a:srgbClr val="000000"/>
              </a:buClr>
              <a:buSzPts val="2000"/>
              <a:buFont typeface="Arial"/>
              <a:buNone/>
            </a:pPr>
            <a:r>
              <a:rPr b="1" i="0" lang="en-US" sz="1800" u="none" cap="none" strike="noStrike">
                <a:solidFill>
                  <a:srgbClr val="006C9B"/>
                </a:solidFill>
                <a:latin typeface="Arial"/>
                <a:ea typeface="Arial"/>
                <a:cs typeface="Arial"/>
                <a:sym typeface="Arial"/>
              </a:rPr>
              <a:t>Junior IT Analyst</a:t>
            </a:r>
            <a:endParaRPr b="1" i="0" sz="1800" u="none" cap="none" strike="noStrike">
              <a:solidFill>
                <a:srgbClr val="006C9B"/>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1" i="0" lang="en-US" sz="1800" u="none" cap="none" strike="noStrike">
                <a:solidFill>
                  <a:srgbClr val="7F7F7F"/>
                </a:solidFill>
                <a:latin typeface="Arial"/>
                <a:ea typeface="Arial"/>
                <a:cs typeface="Arial"/>
                <a:sym typeface="Arial"/>
              </a:rPr>
              <a:t>$15/hr - $21/hr = $29,250 - $40,950</a:t>
            </a:r>
            <a:endParaRPr b="1" i="0" sz="1800" u="none" cap="none" strike="noStrike">
              <a:solidFill>
                <a:srgbClr val="7F7F7F"/>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2000"/>
              <a:buFont typeface="Arial"/>
              <a:buNone/>
            </a:pPr>
            <a:r>
              <a:rPr b="0" i="0" lang="en-US" sz="1800" u="none" cap="none" strike="noStrike">
                <a:solidFill>
                  <a:srgbClr val="006C9B"/>
                </a:solidFill>
                <a:latin typeface="Arial"/>
                <a:ea typeface="Arial"/>
                <a:cs typeface="Arial"/>
                <a:sym typeface="Arial"/>
              </a:rPr>
              <a:t>Accenture, Deloitte, Grant Thornton LLP</a:t>
            </a:r>
            <a:endParaRPr b="0" i="0" sz="1800" u="none" cap="none" strike="noStrike">
              <a:solidFill>
                <a:srgbClr val="006C9B"/>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294B"/>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294B"/>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294B"/>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294B"/>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222222"/>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294B"/>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294B"/>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294B"/>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2000"/>
              <a:buFont typeface="Arial"/>
              <a:buNone/>
            </a:pPr>
            <a:r>
              <a:t/>
            </a:r>
            <a:endParaRPr b="0" i="0" sz="2000" u="none" cap="none" strike="noStrike">
              <a:solidFill>
                <a:srgbClr val="00294B"/>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294B"/>
              </a:solidFill>
              <a:latin typeface="Montserrat"/>
              <a:ea typeface="Montserrat"/>
              <a:cs typeface="Montserrat"/>
              <a:sym typeface="Montserrat"/>
            </a:endParaRPr>
          </a:p>
        </p:txBody>
      </p:sp>
      <p:sp>
        <p:nvSpPr>
          <p:cNvPr id="194" name="Google Shape;194;p26"/>
          <p:cNvSpPr txBox="1"/>
          <p:nvPr/>
        </p:nvSpPr>
        <p:spPr>
          <a:xfrm>
            <a:off x="7311245" y="4438348"/>
            <a:ext cx="4427977" cy="1516800"/>
          </a:xfrm>
          <a:prstGeom prst="rect">
            <a:avLst/>
          </a:prstGeom>
          <a:noFill/>
          <a:ln>
            <a:noFill/>
          </a:ln>
        </p:spPr>
        <p:txBody>
          <a:bodyPr anchorCtr="0" anchor="t" bIns="128675" lIns="128675" spcFirstLastPara="1" rIns="128675" wrap="square" tIns="128675">
            <a:noAutofit/>
          </a:bodyPr>
          <a:lstStyle/>
          <a:p>
            <a:pPr indent="0" lvl="0" marL="0" marR="0" rtl="0" algn="l">
              <a:lnSpc>
                <a:spcPct val="100000"/>
              </a:lnSpc>
              <a:spcBef>
                <a:spcPts val="0"/>
              </a:spcBef>
              <a:spcAft>
                <a:spcPts val="0"/>
              </a:spcAft>
              <a:buClr>
                <a:srgbClr val="000000"/>
              </a:buClr>
              <a:buSzPts val="2000"/>
              <a:buFont typeface="Arial"/>
              <a:buNone/>
            </a:pPr>
            <a:r>
              <a:rPr b="1" i="0" lang="en-US" sz="1800" u="none" cap="none" strike="noStrike">
                <a:solidFill>
                  <a:srgbClr val="006C9B"/>
                </a:solidFill>
                <a:latin typeface="Arial"/>
                <a:ea typeface="Arial"/>
                <a:cs typeface="Arial"/>
                <a:sym typeface="Arial"/>
              </a:rPr>
              <a:t>Quality Assurance Analyst</a:t>
            </a:r>
            <a:endParaRPr b="1" i="0" sz="1800" u="none" cap="none" strike="noStrike">
              <a:solidFill>
                <a:srgbClr val="006C9B"/>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1" i="0" lang="en-US" sz="1800" u="none" cap="none" strike="noStrike">
                <a:solidFill>
                  <a:srgbClr val="7F7F7F"/>
                </a:solidFill>
                <a:latin typeface="Arial"/>
                <a:ea typeface="Arial"/>
                <a:cs typeface="Arial"/>
                <a:sym typeface="Arial"/>
              </a:rPr>
              <a:t>$18/hr - $24/hr = $35,100 - $46,800</a:t>
            </a:r>
            <a:endParaRPr b="1" i="0" sz="1800" u="none" cap="none" strike="noStrike">
              <a:solidFill>
                <a:srgbClr val="7F7F7F"/>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2000"/>
              <a:buFont typeface="Arial"/>
              <a:buNone/>
            </a:pPr>
            <a:r>
              <a:rPr b="0" i="0" lang="en-US" sz="1800" u="none" cap="none" strike="noStrike">
                <a:solidFill>
                  <a:srgbClr val="006C9B"/>
                </a:solidFill>
                <a:latin typeface="Arial"/>
                <a:ea typeface="Arial"/>
                <a:cs typeface="Arial"/>
                <a:sym typeface="Arial"/>
              </a:rPr>
              <a:t>CIBC, RBC, TD Bank</a:t>
            </a:r>
            <a:endParaRPr b="0" i="0" sz="1800" u="none" cap="none" strike="noStrike">
              <a:solidFill>
                <a:srgbClr val="006C9B"/>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294B"/>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294B"/>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294B"/>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294B"/>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222222"/>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294B"/>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294B"/>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294B"/>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2000"/>
              <a:buFont typeface="Arial"/>
              <a:buNone/>
            </a:pPr>
            <a:r>
              <a:t/>
            </a:r>
            <a:endParaRPr b="0" i="0" sz="2000" u="none" cap="none" strike="noStrike">
              <a:solidFill>
                <a:srgbClr val="00294B"/>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294B"/>
              </a:solidFill>
              <a:latin typeface="Montserrat"/>
              <a:ea typeface="Montserrat"/>
              <a:cs typeface="Montserrat"/>
              <a:sym typeface="Montserrat"/>
            </a:endParaRPr>
          </a:p>
        </p:txBody>
      </p:sp>
      <p:pic>
        <p:nvPicPr>
          <p:cNvPr descr="Shape&#10;&#10;Description automatically generated with medium confidence" id="195" name="Google Shape;195;p26"/>
          <p:cNvPicPr preferRelativeResize="0"/>
          <p:nvPr/>
        </p:nvPicPr>
        <p:blipFill rotWithShape="1">
          <a:blip r:embed="rId5">
            <a:alphaModFix/>
          </a:blip>
          <a:srcRect b="0" l="0" r="0" t="0"/>
          <a:stretch/>
        </p:blipFill>
        <p:spPr>
          <a:xfrm>
            <a:off x="359824" y="1803483"/>
            <a:ext cx="1219200" cy="700088"/>
          </a:xfrm>
          <a:prstGeom prst="rect">
            <a:avLst/>
          </a:prstGeom>
          <a:noFill/>
          <a:ln>
            <a:noFill/>
          </a:ln>
        </p:spPr>
      </p:pic>
      <p:pic>
        <p:nvPicPr>
          <p:cNvPr descr="Shape&#10;&#10;Description automatically generated with medium confidence" id="196" name="Google Shape;196;p26"/>
          <p:cNvPicPr preferRelativeResize="0"/>
          <p:nvPr/>
        </p:nvPicPr>
        <p:blipFill rotWithShape="1">
          <a:blip r:embed="rId6">
            <a:alphaModFix/>
          </a:blip>
          <a:srcRect b="0" l="0" r="0" t="0"/>
          <a:stretch/>
        </p:blipFill>
        <p:spPr>
          <a:xfrm>
            <a:off x="440035" y="3166201"/>
            <a:ext cx="1138989" cy="872038"/>
          </a:xfrm>
          <a:prstGeom prst="rect">
            <a:avLst/>
          </a:prstGeom>
          <a:noFill/>
          <a:ln>
            <a:noFill/>
          </a:ln>
        </p:spPr>
      </p:pic>
      <p:pic>
        <p:nvPicPr>
          <p:cNvPr descr="Shape&#10;&#10;Description automatically generated with medium confidence" id="197" name="Google Shape;197;p26"/>
          <p:cNvPicPr preferRelativeResize="0"/>
          <p:nvPr/>
        </p:nvPicPr>
        <p:blipFill rotWithShape="1">
          <a:blip r:embed="rId7">
            <a:alphaModFix/>
          </a:blip>
          <a:srcRect b="0" l="0" r="0" t="0"/>
          <a:stretch/>
        </p:blipFill>
        <p:spPr>
          <a:xfrm>
            <a:off x="504228" y="4524578"/>
            <a:ext cx="930391" cy="901316"/>
          </a:xfrm>
          <a:prstGeom prst="rect">
            <a:avLst/>
          </a:prstGeom>
          <a:noFill/>
          <a:ln>
            <a:noFill/>
          </a:ln>
        </p:spPr>
      </p:pic>
      <p:pic>
        <p:nvPicPr>
          <p:cNvPr descr="Shape&#10;&#10;Description automatically generated with medium confidence" id="198" name="Google Shape;198;p26"/>
          <p:cNvPicPr preferRelativeResize="0"/>
          <p:nvPr/>
        </p:nvPicPr>
        <p:blipFill rotWithShape="1">
          <a:blip r:embed="rId8">
            <a:alphaModFix/>
          </a:blip>
          <a:srcRect b="0" l="0" r="0" t="0"/>
          <a:stretch/>
        </p:blipFill>
        <p:spPr>
          <a:xfrm>
            <a:off x="6199914" y="1674368"/>
            <a:ext cx="939903" cy="986128"/>
          </a:xfrm>
          <a:prstGeom prst="rect">
            <a:avLst/>
          </a:prstGeom>
          <a:noFill/>
          <a:ln>
            <a:noFill/>
          </a:ln>
        </p:spPr>
      </p:pic>
      <p:pic>
        <p:nvPicPr>
          <p:cNvPr descr="Shape&#10;&#10;Description automatically generated with medium confidence" id="199" name="Google Shape;199;p26"/>
          <p:cNvPicPr preferRelativeResize="0"/>
          <p:nvPr/>
        </p:nvPicPr>
        <p:blipFill rotWithShape="1">
          <a:blip r:embed="rId9">
            <a:alphaModFix/>
          </a:blip>
          <a:srcRect b="0" l="0" r="0" t="0"/>
          <a:stretch/>
        </p:blipFill>
        <p:spPr>
          <a:xfrm>
            <a:off x="6045868" y="3291535"/>
            <a:ext cx="1183826" cy="707521"/>
          </a:xfrm>
          <a:prstGeom prst="rect">
            <a:avLst/>
          </a:prstGeom>
          <a:noFill/>
          <a:ln>
            <a:noFill/>
          </a:ln>
        </p:spPr>
      </p:pic>
      <p:pic>
        <p:nvPicPr>
          <p:cNvPr descr="Shape&#10;&#10;Description automatically generated with medium confidence" id="200" name="Google Shape;200;p26"/>
          <p:cNvPicPr preferRelativeResize="0"/>
          <p:nvPr/>
        </p:nvPicPr>
        <p:blipFill rotWithShape="1">
          <a:blip r:embed="rId10">
            <a:alphaModFix/>
          </a:blip>
          <a:srcRect b="0" l="0" r="0" t="0"/>
          <a:stretch/>
        </p:blipFill>
        <p:spPr>
          <a:xfrm>
            <a:off x="6212665" y="4723744"/>
            <a:ext cx="882316" cy="55144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89"/>
                                        </p:tgtEl>
                                        <p:attrNameLst>
                                          <p:attrName>style.visibility</p:attrName>
                                        </p:attrNameLst>
                                      </p:cBhvr>
                                      <p:to>
                                        <p:strVal val="visible"/>
                                      </p:to>
                                    </p:set>
                                    <p:animEffect filter="fade" transition="in">
                                      <p:cBhvr>
                                        <p:cTn dur="500"/>
                                        <p:tgtEl>
                                          <p:spTgt spid="189"/>
                                        </p:tgtEl>
                                      </p:cBhvr>
                                    </p:animEffect>
                                  </p:childTnLst>
                                </p:cTn>
                              </p:par>
                              <p:par>
                                <p:cTn fill="hold" nodeType="withEffect" presetClass="entr" presetID="10" presetSubtype="0">
                                  <p:stCondLst>
                                    <p:cond delay="0"/>
                                  </p:stCondLst>
                                  <p:childTnLst>
                                    <p:set>
                                      <p:cBhvr>
                                        <p:cTn dur="1" fill="hold">
                                          <p:stCondLst>
                                            <p:cond delay="0"/>
                                          </p:stCondLst>
                                        </p:cTn>
                                        <p:tgtEl>
                                          <p:spTgt spid="191"/>
                                        </p:tgtEl>
                                        <p:attrNameLst>
                                          <p:attrName>style.visibility</p:attrName>
                                        </p:attrNameLst>
                                      </p:cBhvr>
                                      <p:to>
                                        <p:strVal val="visible"/>
                                      </p:to>
                                    </p:set>
                                    <p:animEffect filter="fade" transition="in">
                                      <p:cBhvr>
                                        <p:cTn dur="500"/>
                                        <p:tgtEl>
                                          <p:spTgt spid="191"/>
                                        </p:tgtEl>
                                      </p:cBhvr>
                                    </p:animEffect>
                                  </p:childTnLst>
                                </p:cTn>
                              </p:par>
                              <p:par>
                                <p:cTn fill="hold" nodeType="withEffect" presetClass="entr" presetID="10" presetSubtype="0">
                                  <p:stCondLst>
                                    <p:cond delay="0"/>
                                  </p:stCondLst>
                                  <p:childTnLst>
                                    <p:set>
                                      <p:cBhvr>
                                        <p:cTn dur="1" fill="hold">
                                          <p:stCondLst>
                                            <p:cond delay="0"/>
                                          </p:stCondLst>
                                        </p:cTn>
                                        <p:tgtEl>
                                          <p:spTgt spid="192"/>
                                        </p:tgtEl>
                                        <p:attrNameLst>
                                          <p:attrName>style.visibility</p:attrName>
                                        </p:attrNameLst>
                                      </p:cBhvr>
                                      <p:to>
                                        <p:strVal val="visible"/>
                                      </p:to>
                                    </p:set>
                                    <p:animEffect filter="fade" transition="in">
                                      <p:cBhvr>
                                        <p:cTn dur="500"/>
                                        <p:tgtEl>
                                          <p:spTgt spid="192"/>
                                        </p:tgtEl>
                                      </p:cBhvr>
                                    </p:animEffect>
                                  </p:childTnLst>
                                </p:cTn>
                              </p:par>
                              <p:par>
                                <p:cTn fill="hold" nodeType="withEffect" presetClass="entr" presetID="10" presetSubtype="0">
                                  <p:stCondLst>
                                    <p:cond delay="0"/>
                                  </p:stCondLst>
                                  <p:childTnLst>
                                    <p:set>
                                      <p:cBhvr>
                                        <p:cTn dur="1" fill="hold">
                                          <p:stCondLst>
                                            <p:cond delay="0"/>
                                          </p:stCondLst>
                                        </p:cTn>
                                        <p:tgtEl>
                                          <p:spTgt spid="190"/>
                                        </p:tgtEl>
                                        <p:attrNameLst>
                                          <p:attrName>style.visibility</p:attrName>
                                        </p:attrNameLst>
                                      </p:cBhvr>
                                      <p:to>
                                        <p:strVal val="visible"/>
                                      </p:to>
                                    </p:set>
                                    <p:animEffect filter="fade" transition="in">
                                      <p:cBhvr>
                                        <p:cTn dur="500"/>
                                        <p:tgtEl>
                                          <p:spTgt spid="190"/>
                                        </p:tgtEl>
                                      </p:cBhvr>
                                    </p:animEffect>
                                  </p:childTnLst>
                                </p:cTn>
                              </p:par>
                              <p:par>
                                <p:cTn fill="hold" nodeType="withEffect" presetClass="entr" presetID="10" presetSubtype="0">
                                  <p:stCondLst>
                                    <p:cond delay="0"/>
                                  </p:stCondLst>
                                  <p:childTnLst>
                                    <p:set>
                                      <p:cBhvr>
                                        <p:cTn dur="1" fill="hold">
                                          <p:stCondLst>
                                            <p:cond delay="0"/>
                                          </p:stCondLst>
                                        </p:cTn>
                                        <p:tgtEl>
                                          <p:spTgt spid="193"/>
                                        </p:tgtEl>
                                        <p:attrNameLst>
                                          <p:attrName>style.visibility</p:attrName>
                                        </p:attrNameLst>
                                      </p:cBhvr>
                                      <p:to>
                                        <p:strVal val="visible"/>
                                      </p:to>
                                    </p:set>
                                    <p:animEffect filter="fade" transition="in">
                                      <p:cBhvr>
                                        <p:cTn dur="500"/>
                                        <p:tgtEl>
                                          <p:spTgt spid="193"/>
                                        </p:tgtEl>
                                      </p:cBhvr>
                                    </p:animEffect>
                                  </p:childTnLst>
                                </p:cTn>
                              </p:par>
                              <p:par>
                                <p:cTn fill="hold" nodeType="withEffect" presetClass="entr" presetID="10" presetSubtype="0">
                                  <p:stCondLst>
                                    <p:cond delay="0"/>
                                  </p:stCondLst>
                                  <p:childTnLst>
                                    <p:set>
                                      <p:cBhvr>
                                        <p:cTn dur="1" fill="hold">
                                          <p:stCondLst>
                                            <p:cond delay="0"/>
                                          </p:stCondLst>
                                        </p:cTn>
                                        <p:tgtEl>
                                          <p:spTgt spid="194"/>
                                        </p:tgtEl>
                                        <p:attrNameLst>
                                          <p:attrName>style.visibility</p:attrName>
                                        </p:attrNameLst>
                                      </p:cBhvr>
                                      <p:to>
                                        <p:strVal val="visible"/>
                                      </p:to>
                                    </p:set>
                                    <p:animEffect filter="fade" transition="in">
                                      <p:cBhvr>
                                        <p:cTn dur="500"/>
                                        <p:tgtEl>
                                          <p:spTgt spid="194"/>
                                        </p:tgtEl>
                                      </p:cBhvr>
                                    </p:animEffect>
                                  </p:childTnLst>
                                </p:cTn>
                              </p:par>
                              <p:par>
                                <p:cTn fill="hold" nodeType="withEffect" presetClass="entr" presetID="10" presetSubtype="0">
                                  <p:stCondLst>
                                    <p:cond delay="0"/>
                                  </p:stCondLst>
                                  <p:childTnLst>
                                    <p:set>
                                      <p:cBhvr>
                                        <p:cTn dur="1" fill="hold">
                                          <p:stCondLst>
                                            <p:cond delay="0"/>
                                          </p:stCondLst>
                                        </p:cTn>
                                        <p:tgtEl>
                                          <p:spTgt spid="195"/>
                                        </p:tgtEl>
                                        <p:attrNameLst>
                                          <p:attrName>style.visibility</p:attrName>
                                        </p:attrNameLst>
                                      </p:cBhvr>
                                      <p:to>
                                        <p:strVal val="visible"/>
                                      </p:to>
                                    </p:set>
                                    <p:animEffect filter="fade" transition="in">
                                      <p:cBhvr>
                                        <p:cTn dur="500"/>
                                        <p:tgtEl>
                                          <p:spTgt spid="195"/>
                                        </p:tgtEl>
                                      </p:cBhvr>
                                    </p:animEffect>
                                  </p:childTnLst>
                                </p:cTn>
                              </p:par>
                              <p:par>
                                <p:cTn fill="hold" nodeType="withEffect" presetClass="entr" presetID="10" presetSubtype="0">
                                  <p:stCondLst>
                                    <p:cond delay="100"/>
                                  </p:stCondLst>
                                  <p:childTnLst>
                                    <p:set>
                                      <p:cBhvr>
                                        <p:cTn dur="1" fill="hold">
                                          <p:stCondLst>
                                            <p:cond delay="0"/>
                                          </p:stCondLst>
                                        </p:cTn>
                                        <p:tgtEl>
                                          <p:spTgt spid="196"/>
                                        </p:tgtEl>
                                        <p:attrNameLst>
                                          <p:attrName>style.visibility</p:attrName>
                                        </p:attrNameLst>
                                      </p:cBhvr>
                                      <p:to>
                                        <p:strVal val="visible"/>
                                      </p:to>
                                    </p:set>
                                    <p:animEffect filter="fade" transition="in">
                                      <p:cBhvr>
                                        <p:cTn dur="500"/>
                                        <p:tgtEl>
                                          <p:spTgt spid="196"/>
                                        </p:tgtEl>
                                      </p:cBhvr>
                                    </p:animEffect>
                                  </p:childTnLst>
                                </p:cTn>
                              </p:par>
                              <p:par>
                                <p:cTn fill="hold" nodeType="withEffect" presetClass="entr" presetID="10" presetSubtype="0">
                                  <p:stCondLst>
                                    <p:cond delay="200"/>
                                  </p:stCondLst>
                                  <p:childTnLst>
                                    <p:set>
                                      <p:cBhvr>
                                        <p:cTn dur="1" fill="hold">
                                          <p:stCondLst>
                                            <p:cond delay="0"/>
                                          </p:stCondLst>
                                        </p:cTn>
                                        <p:tgtEl>
                                          <p:spTgt spid="197"/>
                                        </p:tgtEl>
                                        <p:attrNameLst>
                                          <p:attrName>style.visibility</p:attrName>
                                        </p:attrNameLst>
                                      </p:cBhvr>
                                      <p:to>
                                        <p:strVal val="visible"/>
                                      </p:to>
                                    </p:set>
                                    <p:animEffect filter="fade" transition="in">
                                      <p:cBhvr>
                                        <p:cTn dur="500"/>
                                        <p:tgtEl>
                                          <p:spTgt spid="197"/>
                                        </p:tgtEl>
                                      </p:cBhvr>
                                    </p:animEffect>
                                  </p:childTnLst>
                                </p:cTn>
                              </p:par>
                              <p:par>
                                <p:cTn fill="hold" nodeType="withEffect" presetClass="entr" presetID="10" presetSubtype="0">
                                  <p:stCondLst>
                                    <p:cond delay="300"/>
                                  </p:stCondLst>
                                  <p:childTnLst>
                                    <p:set>
                                      <p:cBhvr>
                                        <p:cTn dur="1" fill="hold">
                                          <p:stCondLst>
                                            <p:cond delay="0"/>
                                          </p:stCondLst>
                                        </p:cTn>
                                        <p:tgtEl>
                                          <p:spTgt spid="198"/>
                                        </p:tgtEl>
                                        <p:attrNameLst>
                                          <p:attrName>style.visibility</p:attrName>
                                        </p:attrNameLst>
                                      </p:cBhvr>
                                      <p:to>
                                        <p:strVal val="visible"/>
                                      </p:to>
                                    </p:set>
                                    <p:animEffect filter="fade" transition="in">
                                      <p:cBhvr>
                                        <p:cTn dur="500"/>
                                        <p:tgtEl>
                                          <p:spTgt spid="198"/>
                                        </p:tgtEl>
                                      </p:cBhvr>
                                    </p:animEffect>
                                  </p:childTnLst>
                                </p:cTn>
                              </p:par>
                              <p:par>
                                <p:cTn fill="hold" nodeType="withEffect" presetClass="entr" presetID="10" presetSubtype="0">
                                  <p:stCondLst>
                                    <p:cond delay="400"/>
                                  </p:stCondLst>
                                  <p:childTnLst>
                                    <p:set>
                                      <p:cBhvr>
                                        <p:cTn dur="1" fill="hold">
                                          <p:stCondLst>
                                            <p:cond delay="0"/>
                                          </p:stCondLst>
                                        </p:cTn>
                                        <p:tgtEl>
                                          <p:spTgt spid="199"/>
                                        </p:tgtEl>
                                        <p:attrNameLst>
                                          <p:attrName>style.visibility</p:attrName>
                                        </p:attrNameLst>
                                      </p:cBhvr>
                                      <p:to>
                                        <p:strVal val="visible"/>
                                      </p:to>
                                    </p:set>
                                    <p:animEffect filter="fade" transition="in">
                                      <p:cBhvr>
                                        <p:cTn dur="500"/>
                                        <p:tgtEl>
                                          <p:spTgt spid="199"/>
                                        </p:tgtEl>
                                      </p:cBhvr>
                                    </p:animEffect>
                                  </p:childTnLst>
                                </p:cTn>
                              </p:par>
                              <p:par>
                                <p:cTn fill="hold" nodeType="withEffect" presetClass="entr" presetID="10" presetSubtype="0">
                                  <p:stCondLst>
                                    <p:cond delay="500"/>
                                  </p:stCondLst>
                                  <p:childTnLst>
                                    <p:set>
                                      <p:cBhvr>
                                        <p:cTn dur="1" fill="hold">
                                          <p:stCondLst>
                                            <p:cond delay="0"/>
                                          </p:stCondLst>
                                        </p:cTn>
                                        <p:tgtEl>
                                          <p:spTgt spid="200"/>
                                        </p:tgtEl>
                                        <p:attrNameLst>
                                          <p:attrName>style.visibility</p:attrName>
                                        </p:attrNameLst>
                                      </p:cBhvr>
                                      <p:to>
                                        <p:strVal val="visible"/>
                                      </p:to>
                                    </p:set>
                                    <p:animEffect filter="fade" transition="in">
                                      <p:cBhvr>
                                        <p:cTn dur="500"/>
                                        <p:tgtEl>
                                          <p:spTgt spid="20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27"/>
          <p:cNvSpPr txBox="1"/>
          <p:nvPr/>
        </p:nvSpPr>
        <p:spPr>
          <a:xfrm>
            <a:off x="688210" y="1069832"/>
            <a:ext cx="4056017" cy="470894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6C9B"/>
                </a:solidFill>
                <a:latin typeface="Arial"/>
                <a:ea typeface="Arial"/>
                <a:cs typeface="Arial"/>
                <a:sym typeface="Arial"/>
              </a:rPr>
              <a:t>Over 2,200 Graduates have done </a:t>
            </a:r>
            <a:r>
              <a:rPr b="0" i="1" lang="en-US" sz="2400" u="none" cap="none" strike="noStrike">
                <a:solidFill>
                  <a:srgbClr val="F2A900"/>
                </a:solidFill>
                <a:latin typeface="Arial"/>
                <a:ea typeface="Arial"/>
                <a:cs typeface="Arial"/>
                <a:sym typeface="Arial"/>
              </a:rPr>
              <a:t>IT</a:t>
            </a:r>
            <a:r>
              <a:rPr b="0" i="1" lang="en-US" sz="2400" u="none" cap="none" strike="noStrike">
                <a:solidFill>
                  <a:srgbClr val="006C9B"/>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1E4E79"/>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6C9B"/>
                </a:solidFill>
                <a:latin typeface="Arial"/>
                <a:ea typeface="Arial"/>
                <a:cs typeface="Arial"/>
                <a:sym typeface="Arial"/>
              </a:rPr>
              <a:t>You can get: </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rgbClr val="000000"/>
              </a:buClr>
              <a:buSzPts val="2400"/>
              <a:buFont typeface="Arial"/>
              <a:buChar char="-"/>
            </a:pPr>
            <a:r>
              <a:rPr b="0" i="0" lang="en-US" sz="2400" u="none" cap="none" strike="noStrike">
                <a:solidFill>
                  <a:srgbClr val="006C9B"/>
                </a:solidFill>
                <a:latin typeface="Arial"/>
                <a:ea typeface="Arial"/>
                <a:cs typeface="Arial"/>
                <a:sym typeface="Arial"/>
              </a:rPr>
              <a:t>a career in a growing IT Industry </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rgbClr val="000000"/>
              </a:buClr>
              <a:buSzPts val="2400"/>
              <a:buFont typeface="Arial"/>
              <a:buChar char="-"/>
            </a:pPr>
            <a:r>
              <a:rPr b="0" i="0" lang="en-US" sz="2400" u="none" cap="none" strike="noStrike">
                <a:solidFill>
                  <a:srgbClr val="006C9B"/>
                </a:solidFill>
                <a:latin typeface="Arial"/>
                <a:ea typeface="Arial"/>
                <a:cs typeface="Arial"/>
                <a:sym typeface="Arial"/>
              </a:rPr>
              <a:t>tech training with an Industry certification in less than 4 months</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rgbClr val="000000"/>
              </a:buClr>
              <a:buSzPts val="2400"/>
              <a:buFont typeface="Arial"/>
              <a:buChar char="-"/>
            </a:pPr>
            <a:r>
              <a:rPr b="0" i="0" lang="en-US" sz="2400" u="none" cap="none" strike="noStrike">
                <a:solidFill>
                  <a:srgbClr val="006C9B"/>
                </a:solidFill>
                <a:latin typeface="Arial"/>
                <a:ea typeface="Arial"/>
                <a:cs typeface="Arial"/>
                <a:sym typeface="Arial"/>
              </a:rPr>
              <a:t>5 years of post-graduation Alumni</a:t>
            </a:r>
            <a:r>
              <a:rPr b="0" i="0" lang="en-US" sz="2800" u="none" cap="none" strike="noStrike">
                <a:solidFill>
                  <a:srgbClr val="006C9B"/>
                </a:solidFill>
                <a:latin typeface="Arial"/>
                <a:ea typeface="Arial"/>
                <a:cs typeface="Arial"/>
                <a:sym typeface="Arial"/>
              </a:rPr>
              <a:t> </a:t>
            </a:r>
            <a:r>
              <a:rPr b="0" i="0" lang="en-US" sz="2400" u="none" cap="none" strike="noStrike">
                <a:solidFill>
                  <a:srgbClr val="006C9B"/>
                </a:solidFill>
                <a:latin typeface="Arial"/>
                <a:ea typeface="Arial"/>
                <a:cs typeface="Arial"/>
                <a:sym typeface="Arial"/>
              </a:rPr>
              <a:t>support</a:t>
            </a:r>
            <a:r>
              <a:rPr b="0" i="0" lang="en-US" sz="2800" u="none" cap="none" strike="noStrike">
                <a:solidFill>
                  <a:srgbClr val="006C9B"/>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pic>
        <p:nvPicPr>
          <p:cNvPr id="206" name="Google Shape;206;p27"/>
          <p:cNvPicPr preferRelativeResize="0"/>
          <p:nvPr/>
        </p:nvPicPr>
        <p:blipFill rotWithShape="1">
          <a:blip r:embed="rId3">
            <a:alphaModFix/>
          </a:blip>
          <a:srcRect b="6144" l="0" r="0" t="6146"/>
          <a:stretch/>
        </p:blipFill>
        <p:spPr>
          <a:xfrm>
            <a:off x="0" y="6232046"/>
            <a:ext cx="12192000" cy="499901"/>
          </a:xfrm>
          <a:prstGeom prst="rect">
            <a:avLst/>
          </a:prstGeom>
          <a:noFill/>
          <a:ln>
            <a:noFill/>
          </a:ln>
        </p:spPr>
      </p:pic>
      <p:sp>
        <p:nvSpPr>
          <p:cNvPr id="207" name="Google Shape;207;p27"/>
          <p:cNvSpPr/>
          <p:nvPr/>
        </p:nvSpPr>
        <p:spPr>
          <a:xfrm>
            <a:off x="515983" y="485097"/>
            <a:ext cx="4277012" cy="58473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US" sz="3200" u="none" cap="none" strike="noStrike">
                <a:solidFill>
                  <a:srgbClr val="595959"/>
                </a:solidFill>
                <a:latin typeface="Arial"/>
                <a:ea typeface="Arial"/>
                <a:cs typeface="Arial"/>
                <a:sym typeface="Arial"/>
              </a:rPr>
              <a:t>What’s in </a:t>
            </a:r>
            <a:r>
              <a:rPr b="1" i="1" lang="en-US" sz="3200" u="none" cap="none" strike="noStrike">
                <a:solidFill>
                  <a:srgbClr val="F2A900"/>
                </a:solidFill>
                <a:latin typeface="Arial"/>
                <a:ea typeface="Arial"/>
                <a:cs typeface="Arial"/>
                <a:sym typeface="Arial"/>
              </a:rPr>
              <a:t>IT</a:t>
            </a:r>
            <a:r>
              <a:rPr b="1" i="0" lang="en-US" sz="3200" u="none" cap="none" strike="noStrike">
                <a:solidFill>
                  <a:srgbClr val="595959"/>
                </a:solidFill>
                <a:latin typeface="Arial"/>
                <a:ea typeface="Arial"/>
                <a:cs typeface="Arial"/>
                <a:sym typeface="Arial"/>
              </a:rPr>
              <a:t> for you</a:t>
            </a:r>
            <a:endParaRPr b="0" i="0" sz="3200" u="none" cap="none" strike="noStrike">
              <a:solidFill>
                <a:srgbClr val="595959"/>
              </a:solidFill>
              <a:latin typeface="Arial"/>
              <a:ea typeface="Arial"/>
              <a:cs typeface="Arial"/>
              <a:sym typeface="Arial"/>
            </a:endParaRPr>
          </a:p>
        </p:txBody>
      </p:sp>
      <p:pic>
        <p:nvPicPr>
          <p:cNvPr id="208" name="Google Shape;208;p27"/>
          <p:cNvPicPr preferRelativeResize="0"/>
          <p:nvPr/>
        </p:nvPicPr>
        <p:blipFill rotWithShape="1">
          <a:blip r:embed="rId4">
            <a:alphaModFix/>
          </a:blip>
          <a:srcRect b="10323" l="23651" r="10218" t="0"/>
          <a:stretch/>
        </p:blipFill>
        <p:spPr>
          <a:xfrm>
            <a:off x="5308978" y="0"/>
            <a:ext cx="6883021" cy="623204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205"/>
                                        </p:tgtEl>
                                        <p:attrNameLst>
                                          <p:attrName>style.visibility</p:attrName>
                                        </p:attrNameLst>
                                      </p:cBhvr>
                                      <p:to>
                                        <p:strVal val="visible"/>
                                      </p:to>
                                    </p:set>
                                    <p:animEffect filter="fade" transition="in">
                                      <p:cBhvr>
                                        <p:cTn dur="400"/>
                                        <p:tgtEl>
                                          <p:spTgt spid="2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pic>
        <p:nvPicPr>
          <p:cNvPr id="213" name="Google Shape;213;p28"/>
          <p:cNvPicPr preferRelativeResize="0"/>
          <p:nvPr/>
        </p:nvPicPr>
        <p:blipFill rotWithShape="1">
          <a:blip r:embed="rId3">
            <a:alphaModFix/>
          </a:blip>
          <a:srcRect b="0" l="0" r="0" t="0"/>
          <a:stretch/>
        </p:blipFill>
        <p:spPr>
          <a:xfrm rot="60000">
            <a:off x="3372377" y="366864"/>
            <a:ext cx="5458584" cy="1405959"/>
          </a:xfrm>
          <a:prstGeom prst="rect">
            <a:avLst/>
          </a:prstGeom>
          <a:noFill/>
          <a:ln>
            <a:noFill/>
          </a:ln>
        </p:spPr>
      </p:pic>
      <p:sp>
        <p:nvSpPr>
          <p:cNvPr id="214" name="Google Shape;214;p28"/>
          <p:cNvSpPr txBox="1"/>
          <p:nvPr/>
        </p:nvSpPr>
        <p:spPr>
          <a:xfrm>
            <a:off x="748145" y="1619167"/>
            <a:ext cx="11152909" cy="3447057"/>
          </a:xfrm>
          <a:prstGeom prst="rect">
            <a:avLst/>
          </a:prstGeom>
          <a:noFill/>
          <a:ln>
            <a:noFill/>
          </a:ln>
        </p:spPr>
        <p:txBody>
          <a:bodyPr anchorCtr="0" anchor="t" bIns="45700" lIns="91425" spcFirstLastPara="1" rIns="91425" wrap="square" tIns="45700">
            <a:spAutoFit/>
          </a:bodyPr>
          <a:lstStyle/>
          <a:p>
            <a:pPr indent="-514350" lvl="0" marL="514350" marR="0" rtl="0" algn="l">
              <a:lnSpc>
                <a:spcPct val="100000"/>
              </a:lnSpc>
              <a:spcBef>
                <a:spcPts val="0"/>
              </a:spcBef>
              <a:spcAft>
                <a:spcPts val="0"/>
              </a:spcAft>
              <a:buClr>
                <a:srgbClr val="000000"/>
              </a:buClr>
              <a:buSzPts val="2800"/>
              <a:buFont typeface="Arial"/>
              <a:buAutoNum type="arabicPeriod"/>
            </a:pPr>
            <a:r>
              <a:rPr b="0" i="0" lang="en-US" sz="2800" u="none" cap="none" strike="noStrike">
                <a:solidFill>
                  <a:srgbClr val="006C9B"/>
                </a:solidFill>
                <a:latin typeface="Arial"/>
                <a:ea typeface="Arial"/>
                <a:cs typeface="Arial"/>
                <a:sym typeface="Arial"/>
              </a:rPr>
              <a:t>Learn about</a:t>
            </a:r>
            <a:r>
              <a:rPr b="0" i="1" lang="en-US" sz="2800" u="none" cap="none" strike="noStrike">
                <a:solidFill>
                  <a:srgbClr val="006C9B"/>
                </a:solidFill>
                <a:latin typeface="Arial"/>
                <a:ea typeface="Arial"/>
                <a:cs typeface="Arial"/>
                <a:sym typeface="Arial"/>
              </a:rPr>
              <a:t> </a:t>
            </a:r>
            <a:r>
              <a:rPr b="1" i="1" lang="en-US" sz="2800" u="none" cap="none" strike="noStrike">
                <a:solidFill>
                  <a:srgbClr val="F2A900"/>
                </a:solidFill>
                <a:latin typeface="Arial"/>
                <a:ea typeface="Arial"/>
                <a:cs typeface="Arial"/>
                <a:sym typeface="Arial"/>
              </a:rPr>
              <a:t>IT</a:t>
            </a:r>
            <a:r>
              <a:rPr b="1" i="0" lang="en-US" sz="2800" u="none" cap="none" strike="noStrike">
                <a:solidFill>
                  <a:srgbClr val="006C9B"/>
                </a:solidFill>
                <a:latin typeface="Arial"/>
                <a:ea typeface="Arial"/>
                <a:cs typeface="Arial"/>
                <a:sym typeface="Arial"/>
              </a:rPr>
              <a:t> </a:t>
            </a:r>
            <a:r>
              <a:rPr b="0" i="0" lang="en-US" sz="2800" u="none" cap="none" strike="noStrike">
                <a:solidFill>
                  <a:srgbClr val="006C9B"/>
                </a:solidFill>
                <a:latin typeface="Arial"/>
                <a:ea typeface="Arial"/>
                <a:cs typeface="Arial"/>
                <a:sym typeface="Arial"/>
              </a:rPr>
              <a:t>through our </a:t>
            </a:r>
            <a:r>
              <a:rPr b="1" i="0" lang="en-US" sz="2800" u="none" cap="none" strike="noStrike">
                <a:solidFill>
                  <a:srgbClr val="006C9B"/>
                </a:solidFill>
                <a:latin typeface="Arial"/>
                <a:ea typeface="Arial"/>
                <a:cs typeface="Arial"/>
                <a:sym typeface="Arial"/>
              </a:rPr>
              <a:t>15-week Training Programs</a:t>
            </a:r>
            <a:endParaRPr b="0" i="0" sz="1400" u="none" cap="none" strike="noStrike">
              <a:solidFill>
                <a:srgbClr val="000000"/>
              </a:solidFill>
              <a:latin typeface="Arial"/>
              <a:ea typeface="Arial"/>
              <a:cs typeface="Arial"/>
              <a:sym typeface="Arial"/>
            </a:endParaRPr>
          </a:p>
          <a:p>
            <a:pPr indent="-514350" lvl="0" marL="514350" marR="0" rtl="0" algn="l">
              <a:lnSpc>
                <a:spcPct val="100000"/>
              </a:lnSpc>
              <a:spcBef>
                <a:spcPts val="1200"/>
              </a:spcBef>
              <a:spcAft>
                <a:spcPts val="0"/>
              </a:spcAft>
              <a:buClr>
                <a:srgbClr val="000000"/>
              </a:buClr>
              <a:buSzPts val="2800"/>
              <a:buFont typeface="Arial"/>
              <a:buAutoNum type="arabicPeriod"/>
            </a:pPr>
            <a:r>
              <a:rPr b="0" i="0" lang="en-US" sz="2800" u="none" cap="none" strike="noStrike">
                <a:solidFill>
                  <a:srgbClr val="006C9B"/>
                </a:solidFill>
                <a:latin typeface="Arial"/>
                <a:ea typeface="Arial"/>
                <a:cs typeface="Arial"/>
                <a:sym typeface="Arial"/>
              </a:rPr>
              <a:t>Earn</a:t>
            </a:r>
            <a:r>
              <a:rPr b="1" i="0" lang="en-US" sz="2800" u="none" cap="none" strike="noStrike">
                <a:solidFill>
                  <a:srgbClr val="006C9B"/>
                </a:solidFill>
                <a:latin typeface="Arial"/>
                <a:ea typeface="Arial"/>
                <a:cs typeface="Arial"/>
                <a:sym typeface="Arial"/>
              </a:rPr>
              <a:t> industry-recognized</a:t>
            </a:r>
            <a:r>
              <a:rPr b="0" i="1" lang="en-US" sz="2800" u="none" cap="none" strike="noStrike">
                <a:solidFill>
                  <a:srgbClr val="006C9B"/>
                </a:solidFill>
                <a:latin typeface="Arial"/>
                <a:ea typeface="Arial"/>
                <a:cs typeface="Arial"/>
                <a:sym typeface="Arial"/>
              </a:rPr>
              <a:t> </a:t>
            </a:r>
            <a:r>
              <a:rPr b="1" i="1" lang="en-US" sz="2800" u="none" cap="none" strike="noStrike">
                <a:solidFill>
                  <a:srgbClr val="F2A900"/>
                </a:solidFill>
                <a:latin typeface="Arial"/>
                <a:ea typeface="Arial"/>
                <a:cs typeface="Arial"/>
                <a:sym typeface="Arial"/>
              </a:rPr>
              <a:t>IT</a:t>
            </a:r>
            <a:r>
              <a:rPr b="0" i="1" lang="en-US" sz="2800" u="none" cap="none" strike="noStrike">
                <a:solidFill>
                  <a:srgbClr val="006C9B"/>
                </a:solidFill>
                <a:latin typeface="Arial"/>
                <a:ea typeface="Arial"/>
                <a:cs typeface="Arial"/>
                <a:sym typeface="Arial"/>
              </a:rPr>
              <a:t> </a:t>
            </a:r>
            <a:r>
              <a:rPr b="1" i="0" lang="en-US" sz="2800" u="none" cap="none" strike="noStrike">
                <a:solidFill>
                  <a:srgbClr val="006C9B"/>
                </a:solidFill>
                <a:latin typeface="Arial"/>
                <a:ea typeface="Arial"/>
                <a:cs typeface="Arial"/>
                <a:sym typeface="Arial"/>
              </a:rPr>
              <a:t>Certifications </a:t>
            </a:r>
            <a:endParaRPr b="0" i="0" sz="1400" u="none" cap="none" strike="noStrike">
              <a:solidFill>
                <a:srgbClr val="000000"/>
              </a:solidFill>
              <a:latin typeface="Arial"/>
              <a:ea typeface="Arial"/>
              <a:cs typeface="Arial"/>
              <a:sym typeface="Arial"/>
            </a:endParaRPr>
          </a:p>
          <a:p>
            <a:pPr indent="-514350" lvl="0" marL="514350" marR="0" rtl="0" algn="l">
              <a:lnSpc>
                <a:spcPct val="100000"/>
              </a:lnSpc>
              <a:spcBef>
                <a:spcPts val="1200"/>
              </a:spcBef>
              <a:spcAft>
                <a:spcPts val="0"/>
              </a:spcAft>
              <a:buClr>
                <a:srgbClr val="000000"/>
              </a:buClr>
              <a:buSzPts val="2800"/>
              <a:buFont typeface="Arial"/>
              <a:buAutoNum type="arabicPeriod"/>
            </a:pPr>
            <a:r>
              <a:rPr b="1" i="0" lang="en-US" sz="2800" u="none" cap="none" strike="noStrike">
                <a:solidFill>
                  <a:srgbClr val="006C9B"/>
                </a:solidFill>
                <a:latin typeface="Arial"/>
                <a:ea typeface="Arial"/>
                <a:cs typeface="Arial"/>
                <a:sym typeface="Arial"/>
              </a:rPr>
              <a:t>Hands-on Learning </a:t>
            </a:r>
            <a:r>
              <a:rPr b="0" i="0" lang="en-US" sz="2800" u="none" cap="none" strike="noStrike">
                <a:solidFill>
                  <a:srgbClr val="006C9B"/>
                </a:solidFill>
                <a:latin typeface="Arial"/>
                <a:ea typeface="Arial"/>
                <a:cs typeface="Arial"/>
                <a:sym typeface="Arial"/>
              </a:rPr>
              <a:t>with support from our Instructors</a:t>
            </a:r>
            <a:endParaRPr b="0" i="0" sz="2800" u="none" cap="none" strike="noStrike">
              <a:solidFill>
                <a:srgbClr val="006C9B"/>
              </a:solidFill>
              <a:latin typeface="Arial"/>
              <a:ea typeface="Arial"/>
              <a:cs typeface="Arial"/>
              <a:sym typeface="Arial"/>
            </a:endParaRPr>
          </a:p>
          <a:p>
            <a:pPr indent="-514350" lvl="0" marL="514350" marR="0" rtl="0" algn="l">
              <a:lnSpc>
                <a:spcPct val="100000"/>
              </a:lnSpc>
              <a:spcBef>
                <a:spcPts val="1200"/>
              </a:spcBef>
              <a:spcAft>
                <a:spcPts val="0"/>
              </a:spcAft>
              <a:buClr>
                <a:srgbClr val="000000"/>
              </a:buClr>
              <a:buSzPts val="2800"/>
              <a:buFont typeface="Arial"/>
              <a:buAutoNum type="arabicPeriod"/>
            </a:pPr>
            <a:r>
              <a:rPr b="1" i="0" lang="en-US" sz="2800" u="none" cap="none" strike="noStrike">
                <a:solidFill>
                  <a:srgbClr val="006C9B"/>
                </a:solidFill>
                <a:latin typeface="Arial"/>
                <a:ea typeface="Arial"/>
                <a:cs typeface="Arial"/>
                <a:sym typeface="Arial"/>
              </a:rPr>
              <a:t>Networking</a:t>
            </a:r>
            <a:r>
              <a:rPr b="0" i="0" lang="en-US" sz="2800" u="none" cap="none" strike="noStrike">
                <a:solidFill>
                  <a:srgbClr val="006C9B"/>
                </a:solidFill>
                <a:latin typeface="Arial"/>
                <a:ea typeface="Arial"/>
                <a:cs typeface="Arial"/>
                <a:sym typeface="Arial"/>
              </a:rPr>
              <a:t> and </a:t>
            </a:r>
            <a:r>
              <a:rPr b="1" i="0" lang="en-US" sz="2800" u="none" cap="none" strike="noStrike">
                <a:solidFill>
                  <a:srgbClr val="006C9B"/>
                </a:solidFill>
                <a:latin typeface="Arial"/>
                <a:ea typeface="Arial"/>
                <a:cs typeface="Arial"/>
                <a:sym typeface="Arial"/>
              </a:rPr>
              <a:t>Mentor</a:t>
            </a:r>
            <a:r>
              <a:rPr b="0" i="0" lang="en-US" sz="2800" u="none" cap="none" strike="noStrike">
                <a:solidFill>
                  <a:srgbClr val="006C9B"/>
                </a:solidFill>
                <a:latin typeface="Arial"/>
                <a:ea typeface="Arial"/>
                <a:cs typeface="Arial"/>
                <a:sym typeface="Arial"/>
              </a:rPr>
              <a:t> opportunities </a:t>
            </a:r>
            <a:endParaRPr b="0" i="0" sz="1400" u="none" cap="none" strike="noStrike">
              <a:solidFill>
                <a:srgbClr val="000000"/>
              </a:solidFill>
              <a:latin typeface="Arial"/>
              <a:ea typeface="Arial"/>
              <a:cs typeface="Arial"/>
              <a:sym typeface="Arial"/>
            </a:endParaRPr>
          </a:p>
          <a:p>
            <a:pPr indent="-514350" lvl="0" marL="514350" marR="0" rtl="0" algn="l">
              <a:lnSpc>
                <a:spcPct val="100000"/>
              </a:lnSpc>
              <a:spcBef>
                <a:spcPts val="1200"/>
              </a:spcBef>
              <a:spcAft>
                <a:spcPts val="1200"/>
              </a:spcAft>
              <a:buClr>
                <a:srgbClr val="000000"/>
              </a:buClr>
              <a:buSzPts val="2800"/>
              <a:buFont typeface="Arial"/>
              <a:buAutoNum type="arabicPeriod"/>
            </a:pPr>
            <a:r>
              <a:rPr b="0" i="0" lang="en-US" sz="2800" u="none" cap="none" strike="noStrike">
                <a:solidFill>
                  <a:srgbClr val="006C9B"/>
                </a:solidFill>
                <a:latin typeface="Arial"/>
                <a:ea typeface="Arial"/>
                <a:cs typeface="Arial"/>
                <a:sym typeface="Arial"/>
              </a:rPr>
              <a:t>Classes are </a:t>
            </a:r>
            <a:r>
              <a:rPr b="1" i="0" lang="en-US" sz="2800" u="none" cap="none" strike="noStrike">
                <a:solidFill>
                  <a:srgbClr val="006C9B"/>
                </a:solidFill>
                <a:latin typeface="Arial"/>
                <a:ea typeface="Arial"/>
                <a:cs typeface="Arial"/>
                <a:sym typeface="Arial"/>
              </a:rPr>
              <a:t>Monday - Friday 8:30-4 pm </a:t>
            </a:r>
            <a:r>
              <a:rPr b="0" i="0" lang="en-US" sz="2800" u="none" cap="none" strike="noStrike">
                <a:solidFill>
                  <a:srgbClr val="006C9B"/>
                </a:solidFill>
                <a:latin typeface="Arial"/>
                <a:ea typeface="Arial"/>
                <a:cs typeface="Arial"/>
                <a:sym typeface="Arial"/>
              </a:rPr>
              <a:t>(local time) daily and is delivered virtually for learning from home.</a:t>
            </a:r>
            <a:endParaRPr b="0" i="0" sz="1800" u="none" cap="none" strike="noStrike">
              <a:solidFill>
                <a:srgbClr val="002060"/>
              </a:solidFill>
              <a:latin typeface="Arial"/>
              <a:ea typeface="Arial"/>
              <a:cs typeface="Arial"/>
              <a:sym typeface="Arial"/>
            </a:endParaRPr>
          </a:p>
        </p:txBody>
      </p:sp>
      <p:pic>
        <p:nvPicPr>
          <p:cNvPr id="215" name="Google Shape;215;p28"/>
          <p:cNvPicPr preferRelativeResize="0"/>
          <p:nvPr/>
        </p:nvPicPr>
        <p:blipFill rotWithShape="1">
          <a:blip r:embed="rId4">
            <a:alphaModFix/>
          </a:blip>
          <a:srcRect b="6144" l="0" r="0" t="6146"/>
          <a:stretch/>
        </p:blipFill>
        <p:spPr>
          <a:xfrm>
            <a:off x="0" y="6232046"/>
            <a:ext cx="12192000" cy="499901"/>
          </a:xfrm>
          <a:prstGeom prst="rect">
            <a:avLst/>
          </a:prstGeom>
          <a:noFill/>
          <a:ln>
            <a:noFill/>
          </a:ln>
        </p:spPr>
      </p:pic>
      <p:sp>
        <p:nvSpPr>
          <p:cNvPr id="216" name="Google Shape;216;p28"/>
          <p:cNvSpPr/>
          <p:nvPr/>
        </p:nvSpPr>
        <p:spPr>
          <a:xfrm>
            <a:off x="3065360" y="488931"/>
            <a:ext cx="6061280" cy="58473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US" sz="3200" u="none" cap="none" strike="noStrike">
                <a:solidFill>
                  <a:srgbClr val="595959"/>
                </a:solidFill>
                <a:latin typeface="Arial"/>
                <a:ea typeface="Arial"/>
                <a:cs typeface="Arial"/>
                <a:sym typeface="Arial"/>
              </a:rPr>
              <a:t>How the Program Works</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14">
                                            <p:txEl>
                                              <p:pRg end="0" st="0"/>
                                            </p:txEl>
                                          </p:spTgt>
                                        </p:tgtEl>
                                        <p:attrNameLst>
                                          <p:attrName>style.visibility</p:attrName>
                                        </p:attrNameLst>
                                      </p:cBhvr>
                                      <p:to>
                                        <p:strVal val="visible"/>
                                      </p:to>
                                    </p:set>
                                    <p:animEffect filter="fade" transition="in">
                                      <p:cBhvr>
                                        <p:cTn dur="1000"/>
                                        <p:tgtEl>
                                          <p:spTgt spid="214">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14">
                                            <p:txEl>
                                              <p:pRg end="1" st="1"/>
                                            </p:txEl>
                                          </p:spTgt>
                                        </p:tgtEl>
                                        <p:attrNameLst>
                                          <p:attrName>style.visibility</p:attrName>
                                        </p:attrNameLst>
                                      </p:cBhvr>
                                      <p:to>
                                        <p:strVal val="visible"/>
                                      </p:to>
                                    </p:set>
                                    <p:animEffect filter="fade" transition="in">
                                      <p:cBhvr>
                                        <p:cTn dur="1000"/>
                                        <p:tgtEl>
                                          <p:spTgt spid="214">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14">
                                            <p:txEl>
                                              <p:pRg end="2" st="2"/>
                                            </p:txEl>
                                          </p:spTgt>
                                        </p:tgtEl>
                                        <p:attrNameLst>
                                          <p:attrName>style.visibility</p:attrName>
                                        </p:attrNameLst>
                                      </p:cBhvr>
                                      <p:to>
                                        <p:strVal val="visible"/>
                                      </p:to>
                                    </p:set>
                                    <p:animEffect filter="fade" transition="in">
                                      <p:cBhvr>
                                        <p:cTn dur="1000"/>
                                        <p:tgtEl>
                                          <p:spTgt spid="214">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14">
                                            <p:txEl>
                                              <p:pRg end="3" st="3"/>
                                            </p:txEl>
                                          </p:spTgt>
                                        </p:tgtEl>
                                        <p:attrNameLst>
                                          <p:attrName>style.visibility</p:attrName>
                                        </p:attrNameLst>
                                      </p:cBhvr>
                                      <p:to>
                                        <p:strVal val="visible"/>
                                      </p:to>
                                    </p:set>
                                    <p:animEffect filter="fade" transition="in">
                                      <p:cBhvr>
                                        <p:cTn dur="1000"/>
                                        <p:tgtEl>
                                          <p:spTgt spid="214">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14">
                                            <p:txEl>
                                              <p:pRg end="4" st="4"/>
                                            </p:txEl>
                                          </p:spTgt>
                                        </p:tgtEl>
                                        <p:attrNameLst>
                                          <p:attrName>style.visibility</p:attrName>
                                        </p:attrNameLst>
                                      </p:cBhvr>
                                      <p:to>
                                        <p:strVal val="visible"/>
                                      </p:to>
                                    </p:set>
                                    <p:animEffect filter="fade" transition="in">
                                      <p:cBhvr>
                                        <p:cTn dur="1000"/>
                                        <p:tgtEl>
                                          <p:spTgt spid="214">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graphicFrame>
        <p:nvGraphicFramePr>
          <p:cNvPr id="221" name="Google Shape;221;p29"/>
          <p:cNvGraphicFramePr/>
          <p:nvPr/>
        </p:nvGraphicFramePr>
        <p:xfrm>
          <a:off x="687602" y="4373612"/>
          <a:ext cx="3000000" cy="3000000"/>
        </p:xfrm>
        <a:graphic>
          <a:graphicData uri="http://schemas.openxmlformats.org/drawingml/2006/table">
            <a:tbl>
              <a:tblPr bandRow="1" firstRow="1">
                <a:noFill/>
                <a:tableStyleId>{A993AE8E-8C01-42FE-8415-25990007335B}</a:tableStyleId>
              </a:tblPr>
              <a:tblGrid>
                <a:gridCol w="1779100"/>
                <a:gridCol w="1779100"/>
                <a:gridCol w="1779100"/>
                <a:gridCol w="1779100"/>
                <a:gridCol w="1779100"/>
                <a:gridCol w="1779100"/>
              </a:tblGrid>
              <a:tr h="370850">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chemeClr val="dk1"/>
                          </a:solidFill>
                        </a:rPr>
                        <a:t>Security</a:t>
                      </a:r>
                      <a:endParaRPr sz="1400" u="none" cap="none" strike="noStrike">
                        <a:solidFill>
                          <a:schemeClr val="dk1"/>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chemeClr val="dk1"/>
                          </a:solidFill>
                        </a:rPr>
                        <a:t>Networking</a:t>
                      </a:r>
                      <a:endParaRPr sz="1400" u="none" cap="none" strike="noStrike">
                        <a:solidFill>
                          <a:schemeClr val="dk1"/>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chemeClr val="dk1"/>
                          </a:solidFill>
                        </a:rPr>
                        <a:t>Operating Systems &amp; IT</a:t>
                      </a:r>
                      <a:endParaRPr sz="1400" u="none" cap="none" strike="noStrike">
                        <a:solidFill>
                          <a:schemeClr val="dk1"/>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chemeClr val="dk1"/>
                          </a:solidFill>
                        </a:rPr>
                        <a:t>System Administration Infrastructure</a:t>
                      </a:r>
                      <a:endParaRPr sz="1400" u="none" cap="none" strike="noStrike">
                        <a:solidFill>
                          <a:schemeClr val="dk1"/>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chemeClr val="dk1"/>
                          </a:solidFill>
                        </a:rPr>
                        <a:t>Customer Service</a:t>
                      </a:r>
                      <a:endParaRPr sz="1400" u="none" cap="none" strike="noStrike">
                        <a:solidFill>
                          <a:schemeClr val="dk1"/>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chemeClr val="dk1"/>
                          </a:solidFill>
                        </a:rPr>
                        <a:t>Agile Project Management</a:t>
                      </a:r>
                      <a:endParaRPr sz="1400" u="none" cap="none" strike="noStrike">
                        <a:solidFill>
                          <a:schemeClr val="dk1"/>
                        </a:solidFill>
                      </a:endParaRPr>
                    </a:p>
                  </a:txBody>
                  <a:tcPr marT="45725" marB="45725" marR="91450" marL="91450" anchor="ctr"/>
                </a:tc>
              </a:tr>
            </a:tbl>
          </a:graphicData>
        </a:graphic>
      </p:graphicFrame>
      <p:pic>
        <p:nvPicPr>
          <p:cNvPr id="222" name="Google Shape;222;p29"/>
          <p:cNvPicPr preferRelativeResize="0"/>
          <p:nvPr/>
        </p:nvPicPr>
        <p:blipFill rotWithShape="1">
          <a:blip r:embed="rId3">
            <a:alphaModFix/>
          </a:blip>
          <a:srcRect b="0" l="0" r="0" t="0"/>
          <a:stretch/>
        </p:blipFill>
        <p:spPr>
          <a:xfrm rot="60000">
            <a:off x="3372377" y="366864"/>
            <a:ext cx="5458584" cy="1405959"/>
          </a:xfrm>
          <a:prstGeom prst="rect">
            <a:avLst/>
          </a:prstGeom>
          <a:noFill/>
          <a:ln>
            <a:noFill/>
          </a:ln>
        </p:spPr>
      </p:pic>
      <p:sp>
        <p:nvSpPr>
          <p:cNvPr id="223" name="Google Shape;223;p29"/>
          <p:cNvSpPr txBox="1"/>
          <p:nvPr/>
        </p:nvSpPr>
        <p:spPr>
          <a:xfrm>
            <a:off x="602672" y="1604413"/>
            <a:ext cx="10986655" cy="2015896"/>
          </a:xfrm>
          <a:prstGeom prst="rect">
            <a:avLst/>
          </a:prstGeom>
          <a:noFill/>
          <a:ln>
            <a:noFill/>
          </a:ln>
        </p:spPr>
        <p:txBody>
          <a:bodyPr anchorCtr="0" anchor="t" bIns="45700" lIns="91425" spcFirstLastPara="1" rIns="91425" wrap="square" tIns="45700">
            <a:spAutoFit/>
          </a:bodyPr>
          <a:lstStyle/>
          <a:p>
            <a:pPr indent="-457200" lvl="0" marL="457200" marR="0" rtl="0" algn="l">
              <a:lnSpc>
                <a:spcPct val="100000"/>
              </a:lnSpc>
              <a:spcBef>
                <a:spcPts val="0"/>
              </a:spcBef>
              <a:spcAft>
                <a:spcPts val="0"/>
              </a:spcAft>
              <a:buClr>
                <a:srgbClr val="000000"/>
              </a:buClr>
              <a:buSzPts val="2800"/>
              <a:buFont typeface="Arial"/>
              <a:buChar char="•"/>
            </a:pPr>
            <a:r>
              <a:rPr b="0" i="0" lang="en-US" sz="2800" u="none" cap="none" strike="noStrike">
                <a:solidFill>
                  <a:srgbClr val="006C9B"/>
                </a:solidFill>
                <a:latin typeface="Arial"/>
                <a:ea typeface="Arial"/>
                <a:cs typeface="Arial"/>
                <a:sym typeface="Arial"/>
              </a:rPr>
              <a:t>Beginner program - no prior IT knowledge is required</a:t>
            </a:r>
            <a:endParaRPr b="0" i="0" sz="1400" u="none" cap="none" strike="noStrike">
              <a:solidFill>
                <a:srgbClr val="000000"/>
              </a:solidFill>
              <a:latin typeface="Arial"/>
              <a:ea typeface="Arial"/>
              <a:cs typeface="Arial"/>
              <a:sym typeface="Arial"/>
            </a:endParaRPr>
          </a:p>
          <a:p>
            <a:pPr indent="-381000" lvl="0" marL="457200" marR="0" rtl="0" algn="l">
              <a:lnSpc>
                <a:spcPct val="100000"/>
              </a:lnSpc>
              <a:spcBef>
                <a:spcPts val="1200"/>
              </a:spcBef>
              <a:spcAft>
                <a:spcPts val="0"/>
              </a:spcAft>
              <a:buClr>
                <a:srgbClr val="000000"/>
              </a:buClr>
              <a:buSzPts val="1200"/>
              <a:buFont typeface="Arial"/>
              <a:buNone/>
            </a:pPr>
            <a:r>
              <a:t/>
            </a:r>
            <a:endParaRPr b="0" i="0" sz="1200" u="none" cap="none" strike="noStrike">
              <a:solidFill>
                <a:srgbClr val="006C9B"/>
              </a:solidFill>
              <a:latin typeface="Arial"/>
              <a:ea typeface="Arial"/>
              <a:cs typeface="Arial"/>
              <a:sym typeface="Arial"/>
            </a:endParaRPr>
          </a:p>
          <a:p>
            <a:pPr indent="-457200" lvl="0" marL="457200" marR="0" rtl="0" algn="l">
              <a:lnSpc>
                <a:spcPct val="100000"/>
              </a:lnSpc>
              <a:spcBef>
                <a:spcPts val="0"/>
              </a:spcBef>
              <a:spcAft>
                <a:spcPts val="0"/>
              </a:spcAft>
              <a:buClr>
                <a:srgbClr val="000000"/>
              </a:buClr>
              <a:buSzPts val="2800"/>
              <a:buFont typeface="Arial"/>
              <a:buChar char="•"/>
            </a:pPr>
            <a:r>
              <a:rPr b="0" i="0" lang="en-US" sz="2800" u="none" cap="none" strike="noStrike">
                <a:solidFill>
                  <a:srgbClr val="006C9B"/>
                </a:solidFill>
                <a:latin typeface="Arial"/>
                <a:ea typeface="Arial"/>
                <a:cs typeface="Arial"/>
                <a:sym typeface="Arial"/>
              </a:rPr>
              <a:t>Google IT Support Professional Certification </a:t>
            </a:r>
            <a:endParaRPr b="0" i="0" sz="1200" u="none" cap="none" strike="noStrike">
              <a:solidFill>
                <a:srgbClr val="006C9B"/>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500"/>
              <a:buFont typeface="Arial"/>
              <a:buNone/>
            </a:pPr>
            <a:r>
              <a:t/>
            </a:r>
            <a:endParaRPr b="0" i="0" sz="500" u="none" cap="none" strike="noStrike">
              <a:solidFill>
                <a:srgbClr val="006C9B"/>
              </a:solidFill>
              <a:latin typeface="Arial"/>
              <a:ea typeface="Arial"/>
              <a:cs typeface="Arial"/>
              <a:sym typeface="Arial"/>
            </a:endParaRPr>
          </a:p>
          <a:p>
            <a:pPr indent="0" lvl="0" marL="0" marR="0" rtl="0" algn="l">
              <a:lnSpc>
                <a:spcPct val="100000"/>
              </a:lnSpc>
              <a:spcBef>
                <a:spcPts val="600"/>
              </a:spcBef>
              <a:spcAft>
                <a:spcPts val="600"/>
              </a:spcAft>
              <a:buClr>
                <a:srgbClr val="000000"/>
              </a:buClr>
              <a:buSzPts val="2400"/>
              <a:buFont typeface="Arial"/>
              <a:buNone/>
            </a:pPr>
            <a:r>
              <a:rPr b="0" i="0" lang="en-US" sz="2400" u="sng" cap="none" strike="noStrike">
                <a:solidFill>
                  <a:srgbClr val="006C9B"/>
                </a:solidFill>
                <a:latin typeface="Arial"/>
                <a:ea typeface="Arial"/>
                <a:cs typeface="Arial"/>
                <a:sym typeface="Arial"/>
              </a:rPr>
              <a:t>Equips participants with the following in-demand skills:</a:t>
            </a:r>
            <a:endParaRPr b="0" i="0" sz="1600" u="sng" cap="none" strike="noStrike">
              <a:solidFill>
                <a:srgbClr val="006C9B"/>
              </a:solidFill>
              <a:latin typeface="Arial"/>
              <a:ea typeface="Arial"/>
              <a:cs typeface="Arial"/>
              <a:sym typeface="Arial"/>
            </a:endParaRPr>
          </a:p>
        </p:txBody>
      </p:sp>
      <p:pic>
        <p:nvPicPr>
          <p:cNvPr id="224" name="Google Shape;224;p29"/>
          <p:cNvPicPr preferRelativeResize="0"/>
          <p:nvPr/>
        </p:nvPicPr>
        <p:blipFill rotWithShape="1">
          <a:blip r:embed="rId4">
            <a:alphaModFix/>
          </a:blip>
          <a:srcRect b="6144" l="0" r="0" t="6146"/>
          <a:stretch/>
        </p:blipFill>
        <p:spPr>
          <a:xfrm>
            <a:off x="0" y="6232046"/>
            <a:ext cx="12192000" cy="499901"/>
          </a:xfrm>
          <a:prstGeom prst="rect">
            <a:avLst/>
          </a:prstGeom>
          <a:noFill/>
          <a:ln>
            <a:noFill/>
          </a:ln>
        </p:spPr>
      </p:pic>
      <p:sp>
        <p:nvSpPr>
          <p:cNvPr id="225" name="Google Shape;225;p29"/>
          <p:cNvSpPr/>
          <p:nvPr/>
        </p:nvSpPr>
        <p:spPr>
          <a:xfrm>
            <a:off x="3065360" y="488931"/>
            <a:ext cx="6061280" cy="58473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US" sz="3200" u="none" cap="none" strike="noStrike">
                <a:solidFill>
                  <a:srgbClr val="595959"/>
                </a:solidFill>
                <a:latin typeface="Arial"/>
                <a:ea typeface="Arial"/>
                <a:cs typeface="Arial"/>
                <a:sym typeface="Arial"/>
              </a:rPr>
              <a:t>Junior IT Analyst Program</a:t>
            </a:r>
            <a:endParaRPr b="0" i="0" sz="3200" u="none" cap="none" strike="noStrike">
              <a:solidFill>
                <a:srgbClr val="595959"/>
              </a:solidFill>
              <a:latin typeface="Arial"/>
              <a:ea typeface="Arial"/>
              <a:cs typeface="Arial"/>
              <a:sym typeface="Arial"/>
            </a:endParaRPr>
          </a:p>
        </p:txBody>
      </p:sp>
      <p:grpSp>
        <p:nvGrpSpPr>
          <p:cNvPr id="226" name="Google Shape;226;p29"/>
          <p:cNvGrpSpPr/>
          <p:nvPr/>
        </p:nvGrpSpPr>
        <p:grpSpPr>
          <a:xfrm>
            <a:off x="1059850" y="3490219"/>
            <a:ext cx="9976215" cy="875007"/>
            <a:chOff x="1093568" y="3692754"/>
            <a:chExt cx="9976215" cy="875007"/>
          </a:xfrm>
        </p:grpSpPr>
        <p:sp>
          <p:nvSpPr>
            <p:cNvPr id="227" name="Google Shape;227;p29"/>
            <p:cNvSpPr/>
            <p:nvPr/>
          </p:nvSpPr>
          <p:spPr>
            <a:xfrm>
              <a:off x="1093568" y="3736805"/>
              <a:ext cx="872401" cy="830956"/>
            </a:xfrm>
            <a:prstGeom prst="rect">
              <a:avLst/>
            </a:prstGeom>
            <a:blipFill rotWithShape="1">
              <a:blip r:embed="rId5">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 name="Google Shape;228;p29"/>
            <p:cNvSpPr/>
            <p:nvPr/>
          </p:nvSpPr>
          <p:spPr>
            <a:xfrm>
              <a:off x="2919558" y="3730971"/>
              <a:ext cx="872401" cy="830956"/>
            </a:xfrm>
            <a:prstGeom prst="rect">
              <a:avLst/>
            </a:prstGeom>
            <a:blipFill rotWithShape="1">
              <a:blip r:embed="rId6">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 name="Google Shape;229;p29"/>
            <p:cNvSpPr/>
            <p:nvPr/>
          </p:nvSpPr>
          <p:spPr>
            <a:xfrm>
              <a:off x="4819524" y="3692754"/>
              <a:ext cx="872401" cy="830956"/>
            </a:xfrm>
            <a:prstGeom prst="rect">
              <a:avLst/>
            </a:prstGeom>
            <a:blipFill rotWithShape="1">
              <a:blip r:embed="rId7">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 name="Google Shape;230;p29"/>
            <p:cNvSpPr/>
            <p:nvPr/>
          </p:nvSpPr>
          <p:spPr>
            <a:xfrm>
              <a:off x="6542956" y="3692754"/>
              <a:ext cx="872401" cy="830956"/>
            </a:xfrm>
            <a:prstGeom prst="rect">
              <a:avLst/>
            </a:prstGeom>
            <a:blipFill rotWithShape="1">
              <a:blip r:embed="rId8">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 name="Google Shape;231;p29"/>
            <p:cNvSpPr/>
            <p:nvPr/>
          </p:nvSpPr>
          <p:spPr>
            <a:xfrm>
              <a:off x="8321545" y="3704422"/>
              <a:ext cx="872401" cy="830956"/>
            </a:xfrm>
            <a:prstGeom prst="rect">
              <a:avLst/>
            </a:prstGeom>
            <a:blipFill rotWithShape="1">
              <a:blip r:embed="rId9">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 name="Google Shape;232;p29"/>
            <p:cNvSpPr/>
            <p:nvPr/>
          </p:nvSpPr>
          <p:spPr>
            <a:xfrm>
              <a:off x="10197382" y="3704422"/>
              <a:ext cx="872401" cy="830956"/>
            </a:xfrm>
            <a:prstGeom prst="rect">
              <a:avLst/>
            </a:prstGeom>
            <a:blipFill rotWithShape="1">
              <a:blip r:embed="rId10">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pic>
        <p:nvPicPr>
          <p:cNvPr descr="Logo&#10;&#10;Description automatically generated" id="233" name="Google Shape;233;p29"/>
          <p:cNvPicPr preferRelativeResize="0"/>
          <p:nvPr/>
        </p:nvPicPr>
        <p:blipFill rotWithShape="1">
          <a:blip r:embed="rId11">
            <a:alphaModFix/>
          </a:blip>
          <a:srcRect b="0" l="0" r="33317" t="0"/>
          <a:stretch/>
        </p:blipFill>
        <p:spPr>
          <a:xfrm>
            <a:off x="701682" y="5328537"/>
            <a:ext cx="2372745" cy="73894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23"/>
                                        </p:tgtEl>
                                        <p:attrNameLst>
                                          <p:attrName>style.visibility</p:attrName>
                                        </p:attrNameLst>
                                      </p:cBhvr>
                                      <p:to>
                                        <p:strVal val="visible"/>
                                      </p:to>
                                    </p:set>
                                    <p:animEffect filter="fade" transition="in">
                                      <p:cBhvr>
                                        <p:cTn dur="500"/>
                                        <p:tgtEl>
                                          <p:spTgt spid="223"/>
                                        </p:tgtEl>
                                      </p:cBhvr>
                                    </p:animEffect>
                                  </p:childTnLst>
                                </p:cTn>
                              </p:par>
                              <p:par>
                                <p:cTn fill="hold" nodeType="withEffect" presetClass="entr" presetID="10" presetSubtype="0">
                                  <p:stCondLst>
                                    <p:cond delay="0"/>
                                  </p:stCondLst>
                                  <p:childTnLst>
                                    <p:set>
                                      <p:cBhvr>
                                        <p:cTn dur="1" fill="hold">
                                          <p:stCondLst>
                                            <p:cond delay="0"/>
                                          </p:stCondLst>
                                        </p:cTn>
                                        <p:tgtEl>
                                          <p:spTgt spid="233"/>
                                        </p:tgtEl>
                                        <p:attrNameLst>
                                          <p:attrName>style.visibility</p:attrName>
                                        </p:attrNameLst>
                                      </p:cBhvr>
                                      <p:to>
                                        <p:strVal val="visible"/>
                                      </p:to>
                                    </p:set>
                                    <p:animEffect filter="fade" transition="in">
                                      <p:cBhvr>
                                        <p:cTn dur="500"/>
                                        <p:tgtEl>
                                          <p:spTgt spid="233"/>
                                        </p:tgtEl>
                                      </p:cBhvr>
                                    </p:animEffect>
                                  </p:childTnLst>
                                </p:cTn>
                              </p:par>
                              <p:par>
                                <p:cTn fill="hold" nodeType="withEffect" presetClass="entr" presetID="10" presetSubtype="0">
                                  <p:stCondLst>
                                    <p:cond delay="0"/>
                                  </p:stCondLst>
                                  <p:childTnLst>
                                    <p:set>
                                      <p:cBhvr>
                                        <p:cTn dur="1" fill="hold">
                                          <p:stCondLst>
                                            <p:cond delay="0"/>
                                          </p:stCondLst>
                                        </p:cTn>
                                        <p:tgtEl>
                                          <p:spTgt spid="226"/>
                                        </p:tgtEl>
                                        <p:attrNameLst>
                                          <p:attrName>style.visibility</p:attrName>
                                        </p:attrNameLst>
                                      </p:cBhvr>
                                      <p:to>
                                        <p:strVal val="visible"/>
                                      </p:to>
                                    </p:set>
                                    <p:animEffect filter="fade" transition="in">
                                      <p:cBhvr>
                                        <p:cTn dur="500"/>
                                        <p:tgtEl>
                                          <p:spTgt spid="226"/>
                                        </p:tgtEl>
                                      </p:cBhvr>
                                    </p:animEffect>
                                  </p:childTnLst>
                                </p:cTn>
                              </p:par>
                              <p:par>
                                <p:cTn fill="hold" nodeType="withEffect" presetClass="entr" presetID="10" presetSubtype="0">
                                  <p:stCondLst>
                                    <p:cond delay="0"/>
                                  </p:stCondLst>
                                  <p:childTnLst>
                                    <p:set>
                                      <p:cBhvr>
                                        <p:cTn dur="1" fill="hold">
                                          <p:stCondLst>
                                            <p:cond delay="0"/>
                                          </p:stCondLst>
                                        </p:cTn>
                                        <p:tgtEl>
                                          <p:spTgt spid="221"/>
                                        </p:tgtEl>
                                        <p:attrNameLst>
                                          <p:attrName>style.visibility</p:attrName>
                                        </p:attrNameLst>
                                      </p:cBhvr>
                                      <p:to>
                                        <p:strVal val="visible"/>
                                      </p:to>
                                    </p:set>
                                    <p:animEffect filter="fade" transition="in">
                                      <p:cBhvr>
                                        <p:cTn dur="500"/>
                                        <p:tgtEl>
                                          <p:spTgt spid="2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30"/>
          <p:cNvSpPr txBox="1"/>
          <p:nvPr/>
        </p:nvSpPr>
        <p:spPr>
          <a:xfrm>
            <a:off x="637309" y="1660172"/>
            <a:ext cx="10917382" cy="3385502"/>
          </a:xfrm>
          <a:prstGeom prst="rect">
            <a:avLst/>
          </a:prstGeom>
          <a:noFill/>
          <a:ln>
            <a:noFill/>
          </a:ln>
        </p:spPr>
        <p:txBody>
          <a:bodyPr anchorCtr="0" anchor="t" bIns="45700" lIns="91425" spcFirstLastPara="1" rIns="91425" wrap="square" tIns="45700">
            <a:spAutoFit/>
          </a:bodyPr>
          <a:lstStyle/>
          <a:p>
            <a:pPr indent="-457200" lvl="0" marL="457200" marR="0" rtl="0" algn="l">
              <a:lnSpc>
                <a:spcPct val="100000"/>
              </a:lnSpc>
              <a:spcBef>
                <a:spcPts val="0"/>
              </a:spcBef>
              <a:spcAft>
                <a:spcPts val="0"/>
              </a:spcAft>
              <a:buClr>
                <a:srgbClr val="000000"/>
              </a:buClr>
              <a:buSzPts val="2800"/>
              <a:buFont typeface="Arial"/>
              <a:buChar char="•"/>
            </a:pPr>
            <a:r>
              <a:rPr b="0" i="0" lang="en-US" sz="2800" u="none" cap="none" strike="noStrike">
                <a:solidFill>
                  <a:srgbClr val="006C9B"/>
                </a:solidFill>
                <a:latin typeface="Arial"/>
                <a:ea typeface="Arial"/>
                <a:cs typeface="Arial"/>
                <a:sym typeface="Arial"/>
              </a:rPr>
              <a:t>Intermediate program - some prior IT/technical and/or programming knowledge is required.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600"/>
              <a:buFont typeface="Arial"/>
              <a:buNone/>
            </a:pPr>
            <a:r>
              <a:t/>
            </a:r>
            <a:endParaRPr b="0" i="0" sz="1600" u="none" cap="none" strike="noStrike">
              <a:solidFill>
                <a:srgbClr val="006C9B"/>
              </a:solidFill>
              <a:latin typeface="Arial"/>
              <a:ea typeface="Arial"/>
              <a:cs typeface="Arial"/>
              <a:sym typeface="Arial"/>
            </a:endParaRPr>
          </a:p>
          <a:p>
            <a:pPr indent="-457200" lvl="0" marL="457200" marR="0" rtl="0" algn="l">
              <a:lnSpc>
                <a:spcPct val="100000"/>
              </a:lnSpc>
              <a:spcBef>
                <a:spcPts val="0"/>
              </a:spcBef>
              <a:spcAft>
                <a:spcPts val="0"/>
              </a:spcAft>
              <a:buClr>
                <a:srgbClr val="000000"/>
              </a:buClr>
              <a:buSzPts val="2800"/>
              <a:buFont typeface="Arial"/>
              <a:buChar char="•"/>
            </a:pPr>
            <a:r>
              <a:rPr b="0" i="0" lang="en-US" sz="2800" u="none" cap="none" strike="noStrike">
                <a:solidFill>
                  <a:srgbClr val="006C9B"/>
                </a:solidFill>
                <a:latin typeface="Arial"/>
                <a:ea typeface="Arial"/>
                <a:cs typeface="Arial"/>
                <a:sym typeface="Arial"/>
              </a:rPr>
              <a:t>Learning Excel for VBA and SQL along with Python for Applied Data Science. </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1200"/>
              </a:spcBef>
              <a:spcAft>
                <a:spcPts val="0"/>
              </a:spcAft>
              <a:buClr>
                <a:srgbClr val="000000"/>
              </a:buClr>
              <a:buSzPts val="2800"/>
              <a:buFont typeface="Arial"/>
              <a:buChar char="•"/>
            </a:pPr>
            <a:r>
              <a:rPr b="0" i="0" lang="en-US" sz="2800" u="none" cap="none" strike="noStrike">
                <a:solidFill>
                  <a:srgbClr val="006C9B"/>
                </a:solidFill>
                <a:latin typeface="Arial"/>
                <a:ea typeface="Arial"/>
                <a:cs typeface="Arial"/>
                <a:sym typeface="Arial"/>
              </a:rPr>
              <a:t>Microsoft Azure Fundamentals Certification</a:t>
            </a:r>
            <a:endParaRPr b="0" i="0" sz="1400" u="none" cap="none" strike="noStrike">
              <a:solidFill>
                <a:srgbClr val="000000"/>
              </a:solidFill>
              <a:latin typeface="Arial"/>
              <a:ea typeface="Arial"/>
              <a:cs typeface="Arial"/>
              <a:sym typeface="Arial"/>
            </a:endParaRPr>
          </a:p>
          <a:p>
            <a:pPr indent="-342900" lvl="0" marL="457200" marR="0" rtl="0" algn="l">
              <a:lnSpc>
                <a:spcPct val="100000"/>
              </a:lnSpc>
              <a:spcBef>
                <a:spcPts val="1200"/>
              </a:spcBef>
              <a:spcAft>
                <a:spcPts val="1200"/>
              </a:spcAft>
              <a:buClr>
                <a:srgbClr val="000000"/>
              </a:buClr>
              <a:buSzPts val="1800"/>
              <a:buFont typeface="Arial"/>
              <a:buNone/>
            </a:pPr>
            <a:r>
              <a:t/>
            </a:r>
            <a:endParaRPr b="0" i="0" sz="1800" u="none" cap="none" strike="noStrike">
              <a:solidFill>
                <a:srgbClr val="1E4E79"/>
              </a:solidFill>
              <a:latin typeface="Arial"/>
              <a:ea typeface="Arial"/>
              <a:cs typeface="Arial"/>
              <a:sym typeface="Arial"/>
            </a:endParaRPr>
          </a:p>
        </p:txBody>
      </p:sp>
      <p:pic>
        <p:nvPicPr>
          <p:cNvPr id="239" name="Google Shape;239;p30"/>
          <p:cNvPicPr preferRelativeResize="0"/>
          <p:nvPr/>
        </p:nvPicPr>
        <p:blipFill rotWithShape="1">
          <a:blip r:embed="rId3">
            <a:alphaModFix/>
          </a:blip>
          <a:srcRect b="6144" l="0" r="0" t="6146"/>
          <a:stretch/>
        </p:blipFill>
        <p:spPr>
          <a:xfrm>
            <a:off x="0" y="6232046"/>
            <a:ext cx="12192000" cy="499901"/>
          </a:xfrm>
          <a:prstGeom prst="rect">
            <a:avLst/>
          </a:prstGeom>
          <a:noFill/>
          <a:ln>
            <a:noFill/>
          </a:ln>
        </p:spPr>
      </p:pic>
      <p:sp>
        <p:nvSpPr>
          <p:cNvPr id="240" name="Google Shape;240;p30"/>
          <p:cNvSpPr/>
          <p:nvPr/>
        </p:nvSpPr>
        <p:spPr>
          <a:xfrm>
            <a:off x="2205647" y="490212"/>
            <a:ext cx="8092433" cy="58473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US" sz="3200" u="none" cap="none" strike="noStrike">
                <a:solidFill>
                  <a:srgbClr val="595959"/>
                </a:solidFill>
                <a:latin typeface="Arial"/>
                <a:ea typeface="Arial"/>
                <a:cs typeface="Arial"/>
                <a:sym typeface="Arial"/>
              </a:rPr>
              <a:t>Junior Data Analyst Program</a:t>
            </a:r>
            <a:endParaRPr b="0" i="0" sz="3200" u="none" cap="none" strike="noStrike">
              <a:solidFill>
                <a:srgbClr val="595959"/>
              </a:solidFill>
              <a:latin typeface="Arial"/>
              <a:ea typeface="Arial"/>
              <a:cs typeface="Arial"/>
              <a:sym typeface="Arial"/>
            </a:endParaRPr>
          </a:p>
        </p:txBody>
      </p:sp>
      <p:pic>
        <p:nvPicPr>
          <p:cNvPr id="241" name="Google Shape;241;p30"/>
          <p:cNvPicPr preferRelativeResize="0"/>
          <p:nvPr/>
        </p:nvPicPr>
        <p:blipFill rotWithShape="1">
          <a:blip r:embed="rId4">
            <a:alphaModFix/>
          </a:blip>
          <a:srcRect b="15258" l="0" r="0" t="15258"/>
          <a:stretch/>
        </p:blipFill>
        <p:spPr>
          <a:xfrm>
            <a:off x="140038" y="4621477"/>
            <a:ext cx="3889497" cy="1211301"/>
          </a:xfrm>
          <a:prstGeom prst="rect">
            <a:avLst/>
          </a:prstGeom>
          <a:noFill/>
          <a:ln>
            <a:noFill/>
          </a:ln>
        </p:spPr>
      </p:pic>
      <p:pic>
        <p:nvPicPr>
          <p:cNvPr descr="Shape&#10;&#10;Description automatically generated with low confidence" id="242" name="Google Shape;242;p30"/>
          <p:cNvPicPr preferRelativeResize="0"/>
          <p:nvPr/>
        </p:nvPicPr>
        <p:blipFill rotWithShape="1">
          <a:blip r:embed="rId5">
            <a:alphaModFix/>
          </a:blip>
          <a:srcRect b="0" l="0" r="0" t="0"/>
          <a:stretch/>
        </p:blipFill>
        <p:spPr>
          <a:xfrm>
            <a:off x="5282394" y="4928838"/>
            <a:ext cx="760166" cy="807479"/>
          </a:xfrm>
          <a:prstGeom prst="rect">
            <a:avLst/>
          </a:prstGeom>
          <a:noFill/>
          <a:ln>
            <a:noFill/>
          </a:ln>
        </p:spPr>
      </p:pic>
      <p:pic>
        <p:nvPicPr>
          <p:cNvPr descr="Icon&#10;&#10;Description automatically generated" id="243" name="Google Shape;243;p30"/>
          <p:cNvPicPr preferRelativeResize="0"/>
          <p:nvPr/>
        </p:nvPicPr>
        <p:blipFill rotWithShape="1">
          <a:blip r:embed="rId6">
            <a:alphaModFix/>
          </a:blip>
          <a:srcRect b="0" l="0" r="0" t="0"/>
          <a:stretch/>
        </p:blipFill>
        <p:spPr>
          <a:xfrm>
            <a:off x="7295418" y="4858906"/>
            <a:ext cx="1109961" cy="815702"/>
          </a:xfrm>
          <a:prstGeom prst="rect">
            <a:avLst/>
          </a:prstGeom>
          <a:noFill/>
          <a:ln>
            <a:noFill/>
          </a:ln>
        </p:spPr>
      </p:pic>
      <p:pic>
        <p:nvPicPr>
          <p:cNvPr descr="Shape&#10;&#10;Description automatically generated" id="244" name="Google Shape;244;p30"/>
          <p:cNvPicPr preferRelativeResize="0"/>
          <p:nvPr/>
        </p:nvPicPr>
        <p:blipFill rotWithShape="1">
          <a:blip r:embed="rId7">
            <a:alphaModFix/>
          </a:blip>
          <a:srcRect b="0" l="0" r="0" t="0"/>
          <a:stretch/>
        </p:blipFill>
        <p:spPr>
          <a:xfrm>
            <a:off x="9580591" y="4702884"/>
            <a:ext cx="1219748" cy="943937"/>
          </a:xfrm>
          <a:prstGeom prst="rect">
            <a:avLst/>
          </a:prstGeom>
          <a:noFill/>
          <a:ln>
            <a:noFill/>
          </a:ln>
        </p:spPr>
      </p:pic>
      <p:pic>
        <p:nvPicPr>
          <p:cNvPr id="245" name="Google Shape;245;p30"/>
          <p:cNvPicPr preferRelativeResize="0"/>
          <p:nvPr/>
        </p:nvPicPr>
        <p:blipFill rotWithShape="1">
          <a:blip r:embed="rId8">
            <a:alphaModFix/>
          </a:blip>
          <a:srcRect b="0" l="0" r="0" t="0"/>
          <a:stretch/>
        </p:blipFill>
        <p:spPr>
          <a:xfrm rot="60000">
            <a:off x="3522571" y="372983"/>
            <a:ext cx="5458584" cy="140595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44"/>
                                        </p:tgtEl>
                                        <p:attrNameLst>
                                          <p:attrName>style.visibility</p:attrName>
                                        </p:attrNameLst>
                                      </p:cBhvr>
                                      <p:to>
                                        <p:strVal val="visible"/>
                                      </p:to>
                                    </p:set>
                                    <p:animEffect filter="fade" transition="in">
                                      <p:cBhvr>
                                        <p:cTn dur="500"/>
                                        <p:tgtEl>
                                          <p:spTgt spid="244"/>
                                        </p:tgtEl>
                                      </p:cBhvr>
                                    </p:animEffect>
                                  </p:childTnLst>
                                </p:cTn>
                              </p:par>
                              <p:par>
                                <p:cTn fill="hold" nodeType="withEffect" presetClass="entr" presetID="10" presetSubtype="0">
                                  <p:stCondLst>
                                    <p:cond delay="0"/>
                                  </p:stCondLst>
                                  <p:childTnLst>
                                    <p:set>
                                      <p:cBhvr>
                                        <p:cTn dur="1" fill="hold">
                                          <p:stCondLst>
                                            <p:cond delay="0"/>
                                          </p:stCondLst>
                                        </p:cTn>
                                        <p:tgtEl>
                                          <p:spTgt spid="243"/>
                                        </p:tgtEl>
                                        <p:attrNameLst>
                                          <p:attrName>style.visibility</p:attrName>
                                        </p:attrNameLst>
                                      </p:cBhvr>
                                      <p:to>
                                        <p:strVal val="visible"/>
                                      </p:to>
                                    </p:set>
                                    <p:animEffect filter="fade" transition="in">
                                      <p:cBhvr>
                                        <p:cTn dur="500"/>
                                        <p:tgtEl>
                                          <p:spTgt spid="243"/>
                                        </p:tgtEl>
                                      </p:cBhvr>
                                    </p:animEffect>
                                  </p:childTnLst>
                                </p:cTn>
                              </p:par>
                              <p:par>
                                <p:cTn fill="hold" nodeType="withEffect" presetClass="entr" presetID="10" presetSubtype="0">
                                  <p:stCondLst>
                                    <p:cond delay="0"/>
                                  </p:stCondLst>
                                  <p:childTnLst>
                                    <p:set>
                                      <p:cBhvr>
                                        <p:cTn dur="1" fill="hold">
                                          <p:stCondLst>
                                            <p:cond delay="0"/>
                                          </p:stCondLst>
                                        </p:cTn>
                                        <p:tgtEl>
                                          <p:spTgt spid="242"/>
                                        </p:tgtEl>
                                        <p:attrNameLst>
                                          <p:attrName>style.visibility</p:attrName>
                                        </p:attrNameLst>
                                      </p:cBhvr>
                                      <p:to>
                                        <p:strVal val="visible"/>
                                      </p:to>
                                    </p:set>
                                    <p:animEffect filter="fade" transition="in">
                                      <p:cBhvr>
                                        <p:cTn dur="500"/>
                                        <p:tgtEl>
                                          <p:spTgt spid="242"/>
                                        </p:tgtEl>
                                      </p:cBhvr>
                                    </p:animEffect>
                                  </p:childTnLst>
                                </p:cTn>
                              </p:par>
                              <p:par>
                                <p:cTn fill="hold" nodeType="withEffect" presetClass="entr" presetID="10" presetSubtype="0">
                                  <p:stCondLst>
                                    <p:cond delay="0"/>
                                  </p:stCondLst>
                                  <p:childTnLst>
                                    <p:set>
                                      <p:cBhvr>
                                        <p:cTn dur="1" fill="hold">
                                          <p:stCondLst>
                                            <p:cond delay="0"/>
                                          </p:stCondLst>
                                        </p:cTn>
                                        <p:tgtEl>
                                          <p:spTgt spid="241"/>
                                        </p:tgtEl>
                                        <p:attrNameLst>
                                          <p:attrName>style.visibility</p:attrName>
                                        </p:attrNameLst>
                                      </p:cBhvr>
                                      <p:to>
                                        <p:strVal val="visible"/>
                                      </p:to>
                                    </p:set>
                                    <p:animEffect filter="fade" transition="in">
                                      <p:cBhvr>
                                        <p:cTn dur="500"/>
                                        <p:tgtEl>
                                          <p:spTgt spid="241"/>
                                        </p:tgtEl>
                                      </p:cBhvr>
                                    </p:animEffect>
                                  </p:childTnLst>
                                </p:cTn>
                              </p:par>
                              <p:par>
                                <p:cTn fill="hold" nodeType="withEffect" presetClass="entr" presetID="10" presetSubtype="0">
                                  <p:stCondLst>
                                    <p:cond delay="0"/>
                                  </p:stCondLst>
                                  <p:childTnLst>
                                    <p:set>
                                      <p:cBhvr>
                                        <p:cTn dur="1" fill="hold">
                                          <p:stCondLst>
                                            <p:cond delay="0"/>
                                          </p:stCondLst>
                                        </p:cTn>
                                        <p:tgtEl>
                                          <p:spTgt spid="238"/>
                                        </p:tgtEl>
                                        <p:attrNameLst>
                                          <p:attrName>style.visibility</p:attrName>
                                        </p:attrNameLst>
                                      </p:cBhvr>
                                      <p:to>
                                        <p:strVal val="visible"/>
                                      </p:to>
                                    </p:set>
                                    <p:animEffect filter="fade" transition="in">
                                      <p:cBhvr>
                                        <p:cTn dur="500"/>
                                        <p:tgtEl>
                                          <p:spTgt spid="2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49" name="Shape 249"/>
        <p:cNvGrpSpPr/>
        <p:nvPr/>
      </p:nvGrpSpPr>
      <p:grpSpPr>
        <a:xfrm>
          <a:off x="0" y="0"/>
          <a:ext cx="0" cy="0"/>
          <a:chOff x="0" y="0"/>
          <a:chExt cx="0" cy="0"/>
        </a:xfrm>
      </p:grpSpPr>
      <p:pic>
        <p:nvPicPr>
          <p:cNvPr id="250" name="Google Shape;250;p31"/>
          <p:cNvPicPr preferRelativeResize="0"/>
          <p:nvPr/>
        </p:nvPicPr>
        <p:blipFill rotWithShape="1">
          <a:blip r:embed="rId3">
            <a:alphaModFix/>
          </a:blip>
          <a:srcRect b="0" l="0" r="0" t="0"/>
          <a:stretch/>
        </p:blipFill>
        <p:spPr>
          <a:xfrm rot="60000">
            <a:off x="3366708" y="347630"/>
            <a:ext cx="5458584" cy="1405959"/>
          </a:xfrm>
          <a:prstGeom prst="rect">
            <a:avLst/>
          </a:prstGeom>
          <a:noFill/>
          <a:ln>
            <a:noFill/>
          </a:ln>
        </p:spPr>
      </p:pic>
      <p:sp>
        <p:nvSpPr>
          <p:cNvPr id="251" name="Google Shape;251;p31"/>
          <p:cNvSpPr txBox="1"/>
          <p:nvPr/>
        </p:nvSpPr>
        <p:spPr>
          <a:xfrm>
            <a:off x="1025236" y="1305225"/>
            <a:ext cx="10141527" cy="3293169"/>
          </a:xfrm>
          <a:prstGeom prst="rect">
            <a:avLst/>
          </a:prstGeom>
          <a:noFill/>
          <a:ln>
            <a:noFill/>
          </a:ln>
        </p:spPr>
        <p:txBody>
          <a:bodyPr anchorCtr="0" anchor="t" bIns="45700" lIns="91425" spcFirstLastPara="1" rIns="91425" wrap="square" tIns="45700">
            <a:spAutoFit/>
          </a:bodyPr>
          <a:lstStyle/>
          <a:p>
            <a:pPr indent="-457200" lvl="0" marL="457200" marR="0" rtl="0" algn="l">
              <a:lnSpc>
                <a:spcPct val="100000"/>
              </a:lnSpc>
              <a:spcBef>
                <a:spcPts val="0"/>
              </a:spcBef>
              <a:spcAft>
                <a:spcPts val="0"/>
              </a:spcAft>
              <a:buClr>
                <a:srgbClr val="000000"/>
              </a:buClr>
              <a:buSzPts val="2400"/>
              <a:buFont typeface="Arial"/>
              <a:buChar char="•"/>
            </a:pPr>
            <a:r>
              <a:rPr b="0" i="0" lang="en-US" sz="2400" u="none" cap="none" strike="noStrike">
                <a:solidFill>
                  <a:srgbClr val="006C9B"/>
                </a:solidFill>
                <a:latin typeface="Arial"/>
                <a:ea typeface="Arial"/>
                <a:cs typeface="Arial"/>
                <a:sym typeface="Arial"/>
              </a:rPr>
              <a:t>Intermediate program - some prior IT/technical and/or programming knowledge is required.</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1200"/>
              </a:spcBef>
              <a:spcAft>
                <a:spcPts val="0"/>
              </a:spcAft>
              <a:buClr>
                <a:srgbClr val="000000"/>
              </a:buClr>
              <a:buSzPts val="2400"/>
              <a:buFont typeface="Arial"/>
              <a:buChar char="•"/>
            </a:pPr>
            <a:r>
              <a:rPr b="0" i="0" lang="en-US" sz="2400" u="none" cap="none" strike="noStrike">
                <a:solidFill>
                  <a:srgbClr val="006C9B"/>
                </a:solidFill>
                <a:latin typeface="Arial"/>
                <a:ea typeface="Arial"/>
                <a:cs typeface="Arial"/>
                <a:sym typeface="Arial"/>
              </a:rPr>
              <a:t>CompTIA Security+ Certification</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1200"/>
              </a:spcBef>
              <a:spcAft>
                <a:spcPts val="0"/>
              </a:spcAft>
              <a:buClr>
                <a:srgbClr val="000000"/>
              </a:buClr>
              <a:buSzPts val="2400"/>
              <a:buFont typeface="Arial"/>
              <a:buChar char="•"/>
            </a:pPr>
            <a:r>
              <a:rPr b="0" i="0" lang="en-US" sz="2400" u="none" cap="none" strike="noStrike">
                <a:solidFill>
                  <a:srgbClr val="006C9B"/>
                </a:solidFill>
                <a:latin typeface="Arial"/>
                <a:ea typeface="Arial"/>
                <a:cs typeface="Arial"/>
                <a:sym typeface="Arial"/>
              </a:rPr>
              <a:t>Cisco Cybersecurity Essentials Certification</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1200"/>
              </a:spcBef>
              <a:spcAft>
                <a:spcPts val="1200"/>
              </a:spcAft>
              <a:buClr>
                <a:srgbClr val="000000"/>
              </a:buClr>
              <a:buSzPts val="2400"/>
              <a:buFont typeface="Arial"/>
              <a:buChar char="•"/>
            </a:pPr>
            <a:r>
              <a:rPr b="0" i="0" lang="en-US" sz="2400" u="none" cap="none" strike="noStrike">
                <a:solidFill>
                  <a:srgbClr val="006C9B"/>
                </a:solidFill>
                <a:latin typeface="Arial"/>
                <a:ea typeface="Arial"/>
                <a:cs typeface="Arial"/>
                <a:sym typeface="Arial"/>
              </a:rPr>
              <a:t>Learn Strategies for preventing, identifying and resolving a wide range of vulnerabilities, security evasion techniques and security monitoring operational challenges. </a:t>
            </a:r>
            <a:endParaRPr b="0" i="0" sz="1400" u="none" cap="none" strike="noStrike">
              <a:solidFill>
                <a:srgbClr val="000000"/>
              </a:solidFill>
              <a:latin typeface="Arial"/>
              <a:ea typeface="Arial"/>
              <a:cs typeface="Arial"/>
              <a:sym typeface="Arial"/>
            </a:endParaRPr>
          </a:p>
        </p:txBody>
      </p:sp>
      <p:pic>
        <p:nvPicPr>
          <p:cNvPr id="252" name="Google Shape;252;p31"/>
          <p:cNvPicPr preferRelativeResize="0"/>
          <p:nvPr/>
        </p:nvPicPr>
        <p:blipFill rotWithShape="1">
          <a:blip r:embed="rId4">
            <a:alphaModFix/>
          </a:blip>
          <a:srcRect b="6144" l="0" r="0" t="6146"/>
          <a:stretch/>
        </p:blipFill>
        <p:spPr>
          <a:xfrm>
            <a:off x="0" y="6232046"/>
            <a:ext cx="12192000" cy="499901"/>
          </a:xfrm>
          <a:prstGeom prst="rect">
            <a:avLst/>
          </a:prstGeom>
          <a:noFill/>
          <a:ln>
            <a:noFill/>
          </a:ln>
        </p:spPr>
      </p:pic>
      <p:sp>
        <p:nvSpPr>
          <p:cNvPr id="253" name="Google Shape;253;p31"/>
          <p:cNvSpPr/>
          <p:nvPr/>
        </p:nvSpPr>
        <p:spPr>
          <a:xfrm>
            <a:off x="2205647" y="417788"/>
            <a:ext cx="8092433" cy="58473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US" sz="3200" u="none" cap="none" strike="noStrike">
                <a:solidFill>
                  <a:srgbClr val="595959"/>
                </a:solidFill>
                <a:latin typeface="Arial"/>
                <a:ea typeface="Arial"/>
                <a:cs typeface="Arial"/>
                <a:sym typeface="Arial"/>
              </a:rPr>
              <a:t>Junior Security &amp; QA Analyst Program</a:t>
            </a:r>
            <a:endParaRPr b="0" i="0" sz="3200" u="none" cap="none" strike="noStrike">
              <a:solidFill>
                <a:srgbClr val="595959"/>
              </a:solidFill>
              <a:latin typeface="Arial"/>
              <a:ea typeface="Arial"/>
              <a:cs typeface="Arial"/>
              <a:sym typeface="Arial"/>
            </a:endParaRPr>
          </a:p>
        </p:txBody>
      </p:sp>
      <p:pic>
        <p:nvPicPr>
          <p:cNvPr descr="CompTIA Security+ ce Certification - Acclaim" id="254" name="Google Shape;254;p31"/>
          <p:cNvPicPr preferRelativeResize="0"/>
          <p:nvPr/>
        </p:nvPicPr>
        <p:blipFill rotWithShape="1">
          <a:blip r:embed="rId5">
            <a:alphaModFix/>
          </a:blip>
          <a:srcRect b="0" l="0" r="0" t="0"/>
          <a:stretch/>
        </p:blipFill>
        <p:spPr>
          <a:xfrm>
            <a:off x="4003182" y="4506005"/>
            <a:ext cx="1527491" cy="1527491"/>
          </a:xfrm>
          <a:prstGeom prst="rect">
            <a:avLst/>
          </a:prstGeom>
          <a:noFill/>
          <a:ln>
            <a:noFill/>
          </a:ln>
        </p:spPr>
      </p:pic>
      <p:pic>
        <p:nvPicPr>
          <p:cNvPr descr="Cybersecurity Essentials - Acclaim" id="255" name="Google Shape;255;p31"/>
          <p:cNvPicPr preferRelativeResize="0"/>
          <p:nvPr/>
        </p:nvPicPr>
        <p:blipFill rotWithShape="1">
          <a:blip r:embed="rId6">
            <a:alphaModFix/>
          </a:blip>
          <a:srcRect b="0" l="0" r="0" t="0"/>
          <a:stretch/>
        </p:blipFill>
        <p:spPr>
          <a:xfrm>
            <a:off x="1624493" y="4537463"/>
            <a:ext cx="1360315" cy="1360315"/>
          </a:xfrm>
          <a:prstGeom prst="rect">
            <a:avLst/>
          </a:prstGeom>
          <a:noFill/>
          <a:ln>
            <a:noFill/>
          </a:ln>
        </p:spPr>
      </p:pic>
      <p:pic>
        <p:nvPicPr>
          <p:cNvPr descr="Shape&#10;&#10;Description automatically generated with medium confidence" id="256" name="Google Shape;256;p31"/>
          <p:cNvPicPr preferRelativeResize="0"/>
          <p:nvPr/>
        </p:nvPicPr>
        <p:blipFill rotWithShape="1">
          <a:blip r:embed="rId7">
            <a:alphaModFix/>
          </a:blip>
          <a:srcRect b="0" l="0" r="0" t="0"/>
          <a:stretch/>
        </p:blipFill>
        <p:spPr>
          <a:xfrm>
            <a:off x="6656276" y="4690684"/>
            <a:ext cx="1180598" cy="1238660"/>
          </a:xfrm>
          <a:prstGeom prst="rect">
            <a:avLst/>
          </a:prstGeom>
          <a:noFill/>
          <a:ln>
            <a:noFill/>
          </a:ln>
        </p:spPr>
      </p:pic>
      <p:pic>
        <p:nvPicPr>
          <p:cNvPr descr="Shape&#10;&#10;Description automatically generated with medium confidence" id="257" name="Google Shape;257;p31"/>
          <p:cNvPicPr preferRelativeResize="0"/>
          <p:nvPr/>
        </p:nvPicPr>
        <p:blipFill rotWithShape="1">
          <a:blip r:embed="rId8">
            <a:alphaModFix/>
          </a:blip>
          <a:srcRect b="0" l="0" r="0" t="0"/>
          <a:stretch/>
        </p:blipFill>
        <p:spPr>
          <a:xfrm>
            <a:off x="9190171" y="4552705"/>
            <a:ext cx="1107909" cy="131918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57"/>
                                        </p:tgtEl>
                                        <p:attrNameLst>
                                          <p:attrName>style.visibility</p:attrName>
                                        </p:attrNameLst>
                                      </p:cBhvr>
                                      <p:to>
                                        <p:strVal val="visible"/>
                                      </p:to>
                                    </p:set>
                                    <p:animEffect filter="fade" transition="in">
                                      <p:cBhvr>
                                        <p:cTn dur="500"/>
                                        <p:tgtEl>
                                          <p:spTgt spid="257"/>
                                        </p:tgtEl>
                                      </p:cBhvr>
                                    </p:animEffect>
                                  </p:childTnLst>
                                </p:cTn>
                              </p:par>
                              <p:par>
                                <p:cTn fill="hold" nodeType="withEffect" presetClass="entr" presetID="10" presetSubtype="0">
                                  <p:stCondLst>
                                    <p:cond delay="0"/>
                                  </p:stCondLst>
                                  <p:childTnLst>
                                    <p:set>
                                      <p:cBhvr>
                                        <p:cTn dur="1" fill="hold">
                                          <p:stCondLst>
                                            <p:cond delay="0"/>
                                          </p:stCondLst>
                                        </p:cTn>
                                        <p:tgtEl>
                                          <p:spTgt spid="256"/>
                                        </p:tgtEl>
                                        <p:attrNameLst>
                                          <p:attrName>style.visibility</p:attrName>
                                        </p:attrNameLst>
                                      </p:cBhvr>
                                      <p:to>
                                        <p:strVal val="visible"/>
                                      </p:to>
                                    </p:set>
                                    <p:animEffect filter="fade" transition="in">
                                      <p:cBhvr>
                                        <p:cTn dur="500"/>
                                        <p:tgtEl>
                                          <p:spTgt spid="256"/>
                                        </p:tgtEl>
                                      </p:cBhvr>
                                    </p:animEffect>
                                  </p:childTnLst>
                                </p:cTn>
                              </p:par>
                              <p:par>
                                <p:cTn fill="hold" nodeType="withEffect" presetClass="entr" presetID="10" presetSubtype="0">
                                  <p:stCondLst>
                                    <p:cond delay="0"/>
                                  </p:stCondLst>
                                  <p:childTnLst>
                                    <p:set>
                                      <p:cBhvr>
                                        <p:cTn dur="1" fill="hold">
                                          <p:stCondLst>
                                            <p:cond delay="0"/>
                                          </p:stCondLst>
                                        </p:cTn>
                                        <p:tgtEl>
                                          <p:spTgt spid="254"/>
                                        </p:tgtEl>
                                        <p:attrNameLst>
                                          <p:attrName>style.visibility</p:attrName>
                                        </p:attrNameLst>
                                      </p:cBhvr>
                                      <p:to>
                                        <p:strVal val="visible"/>
                                      </p:to>
                                    </p:set>
                                    <p:animEffect filter="fade" transition="in">
                                      <p:cBhvr>
                                        <p:cTn dur="500"/>
                                        <p:tgtEl>
                                          <p:spTgt spid="254"/>
                                        </p:tgtEl>
                                      </p:cBhvr>
                                    </p:animEffect>
                                  </p:childTnLst>
                                </p:cTn>
                              </p:par>
                              <p:par>
                                <p:cTn fill="hold" nodeType="withEffect" presetClass="entr" presetID="10" presetSubtype="0">
                                  <p:stCondLst>
                                    <p:cond delay="0"/>
                                  </p:stCondLst>
                                  <p:childTnLst>
                                    <p:set>
                                      <p:cBhvr>
                                        <p:cTn dur="1" fill="hold">
                                          <p:stCondLst>
                                            <p:cond delay="0"/>
                                          </p:stCondLst>
                                        </p:cTn>
                                        <p:tgtEl>
                                          <p:spTgt spid="255"/>
                                        </p:tgtEl>
                                        <p:attrNameLst>
                                          <p:attrName>style.visibility</p:attrName>
                                        </p:attrNameLst>
                                      </p:cBhvr>
                                      <p:to>
                                        <p:strVal val="visible"/>
                                      </p:to>
                                    </p:set>
                                    <p:animEffect filter="fade" transition="in">
                                      <p:cBhvr>
                                        <p:cTn dur="500"/>
                                        <p:tgtEl>
                                          <p:spTgt spid="255"/>
                                        </p:tgtEl>
                                      </p:cBhvr>
                                    </p:animEffect>
                                  </p:childTnLst>
                                </p:cTn>
                              </p:par>
                              <p:par>
                                <p:cTn fill="hold" nodeType="withEffect" presetClass="entr" presetID="10" presetSubtype="0">
                                  <p:stCondLst>
                                    <p:cond delay="0"/>
                                  </p:stCondLst>
                                  <p:childTnLst>
                                    <p:set>
                                      <p:cBhvr>
                                        <p:cTn dur="1" fill="hold">
                                          <p:stCondLst>
                                            <p:cond delay="0"/>
                                          </p:stCondLst>
                                        </p:cTn>
                                        <p:tgtEl>
                                          <p:spTgt spid="251"/>
                                        </p:tgtEl>
                                        <p:attrNameLst>
                                          <p:attrName>style.visibility</p:attrName>
                                        </p:attrNameLst>
                                      </p:cBhvr>
                                      <p:to>
                                        <p:strVal val="visible"/>
                                      </p:to>
                                    </p:set>
                                    <p:animEffect filter="fade" transition="in">
                                      <p:cBhvr>
                                        <p:cTn dur="500"/>
                                        <p:tgtEl>
                                          <p:spTgt spid="2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pic>
        <p:nvPicPr>
          <p:cNvPr id="262" name="Google Shape;262;p32"/>
          <p:cNvPicPr preferRelativeResize="0"/>
          <p:nvPr/>
        </p:nvPicPr>
        <p:blipFill rotWithShape="1">
          <a:blip r:embed="rId3">
            <a:alphaModFix/>
          </a:blip>
          <a:srcRect b="6144" l="0" r="0" t="6146"/>
          <a:stretch/>
        </p:blipFill>
        <p:spPr>
          <a:xfrm>
            <a:off x="0" y="6232046"/>
            <a:ext cx="12192000" cy="499901"/>
          </a:xfrm>
          <a:prstGeom prst="rect">
            <a:avLst/>
          </a:prstGeom>
          <a:noFill/>
          <a:ln>
            <a:noFill/>
          </a:ln>
        </p:spPr>
      </p:pic>
      <p:sp>
        <p:nvSpPr>
          <p:cNvPr id="263" name="Google Shape;263;p32"/>
          <p:cNvSpPr/>
          <p:nvPr/>
        </p:nvSpPr>
        <p:spPr>
          <a:xfrm>
            <a:off x="2205647" y="490212"/>
            <a:ext cx="8092433" cy="58473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US" sz="3200" u="none" cap="none" strike="noStrike">
                <a:solidFill>
                  <a:srgbClr val="595959"/>
                </a:solidFill>
                <a:latin typeface="Arial"/>
                <a:ea typeface="Arial"/>
                <a:cs typeface="Arial"/>
                <a:sym typeface="Arial"/>
              </a:rPr>
              <a:t>Professional Skills &amp; Life Skills</a:t>
            </a:r>
            <a:endParaRPr b="0" i="0" sz="3200" u="none" cap="none" strike="noStrike">
              <a:solidFill>
                <a:srgbClr val="595959"/>
              </a:solidFill>
              <a:latin typeface="Arial"/>
              <a:ea typeface="Arial"/>
              <a:cs typeface="Arial"/>
              <a:sym typeface="Arial"/>
            </a:endParaRPr>
          </a:p>
        </p:txBody>
      </p:sp>
      <p:sp>
        <p:nvSpPr>
          <p:cNvPr id="264" name="Google Shape;264;p32"/>
          <p:cNvSpPr/>
          <p:nvPr/>
        </p:nvSpPr>
        <p:spPr>
          <a:xfrm>
            <a:off x="1083648" y="2161751"/>
            <a:ext cx="3664801" cy="560832"/>
          </a:xfrm>
          <a:prstGeom prst="round2DiagRect">
            <a:avLst>
              <a:gd fmla="val 16667" name="adj1"/>
              <a:gd fmla="val 0" name="adj2"/>
            </a:avLst>
          </a:prstGeom>
          <a:solidFill>
            <a:srgbClr val="006C9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Resume Writing</a:t>
            </a:r>
            <a:endParaRPr b="0" i="0" sz="1800" u="none" cap="none" strike="noStrike">
              <a:solidFill>
                <a:schemeClr val="lt1"/>
              </a:solidFill>
              <a:latin typeface="Arial"/>
              <a:ea typeface="Arial"/>
              <a:cs typeface="Arial"/>
              <a:sym typeface="Arial"/>
            </a:endParaRPr>
          </a:p>
        </p:txBody>
      </p:sp>
      <p:sp>
        <p:nvSpPr>
          <p:cNvPr id="265" name="Google Shape;265;p32"/>
          <p:cNvSpPr/>
          <p:nvPr/>
        </p:nvSpPr>
        <p:spPr>
          <a:xfrm>
            <a:off x="1083648" y="2871511"/>
            <a:ext cx="3664801" cy="560832"/>
          </a:xfrm>
          <a:prstGeom prst="round2DiagRect">
            <a:avLst>
              <a:gd fmla="val 16667" name="adj1"/>
              <a:gd fmla="val 0" name="adj2"/>
            </a:avLst>
          </a:prstGeom>
          <a:solidFill>
            <a:srgbClr val="F2A9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Interviewing &amp; Networking</a:t>
            </a:r>
            <a:endParaRPr b="0" i="0" sz="1800" u="none" cap="none" strike="noStrike">
              <a:solidFill>
                <a:schemeClr val="lt1"/>
              </a:solidFill>
              <a:latin typeface="Arial"/>
              <a:ea typeface="Arial"/>
              <a:cs typeface="Arial"/>
              <a:sym typeface="Arial"/>
            </a:endParaRPr>
          </a:p>
        </p:txBody>
      </p:sp>
      <p:sp>
        <p:nvSpPr>
          <p:cNvPr id="266" name="Google Shape;266;p32"/>
          <p:cNvSpPr/>
          <p:nvPr/>
        </p:nvSpPr>
        <p:spPr>
          <a:xfrm>
            <a:off x="1083647" y="3581271"/>
            <a:ext cx="3664801" cy="560832"/>
          </a:xfrm>
          <a:prstGeom prst="round2DiagRect">
            <a:avLst>
              <a:gd fmla="val 16667" name="adj1"/>
              <a:gd fmla="val 0" name="adj2"/>
            </a:avLst>
          </a:prstGeom>
          <a:solidFill>
            <a:srgbClr val="006C9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Personal Branding</a:t>
            </a:r>
            <a:endParaRPr b="0" i="0" sz="1800" u="none" cap="none" strike="noStrike">
              <a:solidFill>
                <a:schemeClr val="lt1"/>
              </a:solidFill>
              <a:latin typeface="Arial"/>
              <a:ea typeface="Arial"/>
              <a:cs typeface="Arial"/>
              <a:sym typeface="Arial"/>
            </a:endParaRPr>
          </a:p>
        </p:txBody>
      </p:sp>
      <p:sp>
        <p:nvSpPr>
          <p:cNvPr id="267" name="Google Shape;267;p32"/>
          <p:cNvSpPr/>
          <p:nvPr/>
        </p:nvSpPr>
        <p:spPr>
          <a:xfrm>
            <a:off x="1083646" y="4291031"/>
            <a:ext cx="3664801" cy="560832"/>
          </a:xfrm>
          <a:prstGeom prst="round2DiagRect">
            <a:avLst>
              <a:gd fmla="val 16667" name="adj1"/>
              <a:gd fmla="val 0" name="adj2"/>
            </a:avLst>
          </a:prstGeom>
          <a:solidFill>
            <a:srgbClr val="F2A9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Business Writing</a:t>
            </a:r>
            <a:endParaRPr b="0" i="0" sz="1800" u="none" cap="none" strike="noStrike">
              <a:solidFill>
                <a:schemeClr val="lt1"/>
              </a:solidFill>
              <a:latin typeface="Arial"/>
              <a:ea typeface="Arial"/>
              <a:cs typeface="Arial"/>
              <a:sym typeface="Arial"/>
            </a:endParaRPr>
          </a:p>
        </p:txBody>
      </p:sp>
      <p:sp>
        <p:nvSpPr>
          <p:cNvPr id="268" name="Google Shape;268;p32"/>
          <p:cNvSpPr/>
          <p:nvPr/>
        </p:nvSpPr>
        <p:spPr>
          <a:xfrm>
            <a:off x="1083646" y="5000791"/>
            <a:ext cx="3664801" cy="560832"/>
          </a:xfrm>
          <a:prstGeom prst="round2DiagRect">
            <a:avLst>
              <a:gd fmla="val 16667" name="adj1"/>
              <a:gd fmla="val 0" name="adj2"/>
            </a:avLst>
          </a:prstGeom>
          <a:solidFill>
            <a:srgbClr val="006C9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Teamwork and Conflict Resolution</a:t>
            </a:r>
            <a:endParaRPr b="0" i="0" sz="1600" u="none" cap="none" strike="noStrike">
              <a:solidFill>
                <a:schemeClr val="lt1"/>
              </a:solidFill>
              <a:latin typeface="Arial"/>
              <a:ea typeface="Arial"/>
              <a:cs typeface="Arial"/>
              <a:sym typeface="Arial"/>
            </a:endParaRPr>
          </a:p>
        </p:txBody>
      </p:sp>
      <p:sp>
        <p:nvSpPr>
          <p:cNvPr id="269" name="Google Shape;269;p32"/>
          <p:cNvSpPr/>
          <p:nvPr/>
        </p:nvSpPr>
        <p:spPr>
          <a:xfrm>
            <a:off x="7443555" y="2174714"/>
            <a:ext cx="3664801" cy="560832"/>
          </a:xfrm>
          <a:prstGeom prst="round2DiagRect">
            <a:avLst>
              <a:gd fmla="val 16667" name="adj1"/>
              <a:gd fmla="val 0" name="adj2"/>
            </a:avLst>
          </a:prstGeom>
          <a:solidFill>
            <a:srgbClr val="00A49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Self Care</a:t>
            </a:r>
            <a:endParaRPr b="0" i="0" sz="1800" u="none" cap="none" strike="noStrike">
              <a:solidFill>
                <a:schemeClr val="lt1"/>
              </a:solidFill>
              <a:latin typeface="Arial"/>
              <a:ea typeface="Arial"/>
              <a:cs typeface="Arial"/>
              <a:sym typeface="Arial"/>
            </a:endParaRPr>
          </a:p>
        </p:txBody>
      </p:sp>
      <p:sp>
        <p:nvSpPr>
          <p:cNvPr id="270" name="Google Shape;270;p32"/>
          <p:cNvSpPr/>
          <p:nvPr/>
        </p:nvSpPr>
        <p:spPr>
          <a:xfrm>
            <a:off x="7443555" y="2884474"/>
            <a:ext cx="3664801" cy="560832"/>
          </a:xfrm>
          <a:prstGeom prst="round2DiagRect">
            <a:avLst>
              <a:gd fmla="val 16667" name="adj1"/>
              <a:gd fmla="val 0" name="adj2"/>
            </a:avLst>
          </a:prstGeom>
          <a:solidFill>
            <a:srgbClr val="CB007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Goal Setting</a:t>
            </a:r>
            <a:endParaRPr b="0" i="0" sz="1800" u="none" cap="none" strike="noStrike">
              <a:solidFill>
                <a:schemeClr val="lt1"/>
              </a:solidFill>
              <a:latin typeface="Arial"/>
              <a:ea typeface="Arial"/>
              <a:cs typeface="Arial"/>
              <a:sym typeface="Arial"/>
            </a:endParaRPr>
          </a:p>
        </p:txBody>
      </p:sp>
      <p:sp>
        <p:nvSpPr>
          <p:cNvPr id="271" name="Google Shape;271;p32"/>
          <p:cNvSpPr/>
          <p:nvPr/>
        </p:nvSpPr>
        <p:spPr>
          <a:xfrm>
            <a:off x="7443554" y="3594234"/>
            <a:ext cx="3664801" cy="560832"/>
          </a:xfrm>
          <a:prstGeom prst="round2DiagRect">
            <a:avLst>
              <a:gd fmla="val 16667" name="adj1"/>
              <a:gd fmla="val 0" name="adj2"/>
            </a:avLst>
          </a:prstGeom>
          <a:solidFill>
            <a:srgbClr val="00A49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Budgeting</a:t>
            </a:r>
            <a:endParaRPr b="0" i="0" sz="1800" u="none" cap="none" strike="noStrike">
              <a:solidFill>
                <a:schemeClr val="lt1"/>
              </a:solidFill>
              <a:latin typeface="Arial"/>
              <a:ea typeface="Arial"/>
              <a:cs typeface="Arial"/>
              <a:sym typeface="Arial"/>
            </a:endParaRPr>
          </a:p>
        </p:txBody>
      </p:sp>
      <p:sp>
        <p:nvSpPr>
          <p:cNvPr id="272" name="Google Shape;272;p32"/>
          <p:cNvSpPr/>
          <p:nvPr/>
        </p:nvSpPr>
        <p:spPr>
          <a:xfrm>
            <a:off x="7443553" y="4303994"/>
            <a:ext cx="3664801" cy="560832"/>
          </a:xfrm>
          <a:prstGeom prst="round2DiagRect">
            <a:avLst>
              <a:gd fmla="val 16667" name="adj1"/>
              <a:gd fmla="val 0" name="adj2"/>
            </a:avLst>
          </a:prstGeom>
          <a:solidFill>
            <a:srgbClr val="CB007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Time Management</a:t>
            </a:r>
            <a:endParaRPr b="0" i="0" sz="1800" u="none" cap="none" strike="noStrike">
              <a:solidFill>
                <a:schemeClr val="lt1"/>
              </a:solidFill>
              <a:latin typeface="Arial"/>
              <a:ea typeface="Arial"/>
              <a:cs typeface="Arial"/>
              <a:sym typeface="Arial"/>
            </a:endParaRPr>
          </a:p>
        </p:txBody>
      </p:sp>
      <p:sp>
        <p:nvSpPr>
          <p:cNvPr id="273" name="Google Shape;273;p32"/>
          <p:cNvSpPr/>
          <p:nvPr/>
        </p:nvSpPr>
        <p:spPr>
          <a:xfrm>
            <a:off x="7443553" y="5013754"/>
            <a:ext cx="3664801" cy="560832"/>
          </a:xfrm>
          <a:prstGeom prst="round2DiagRect">
            <a:avLst>
              <a:gd fmla="val 16667" name="adj1"/>
              <a:gd fmla="val 0" name="adj2"/>
            </a:avLst>
          </a:prstGeom>
          <a:solidFill>
            <a:srgbClr val="00A49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Stress Management</a:t>
            </a:r>
            <a:endParaRPr b="0" i="0" sz="1800" u="none" cap="none" strike="noStrike">
              <a:solidFill>
                <a:schemeClr val="lt1"/>
              </a:solidFill>
              <a:latin typeface="Arial"/>
              <a:ea typeface="Arial"/>
              <a:cs typeface="Arial"/>
              <a:sym typeface="Arial"/>
            </a:endParaRPr>
          </a:p>
        </p:txBody>
      </p:sp>
      <p:sp>
        <p:nvSpPr>
          <p:cNvPr id="274" name="Google Shape;274;p32"/>
          <p:cNvSpPr txBox="1"/>
          <p:nvPr/>
        </p:nvSpPr>
        <p:spPr>
          <a:xfrm>
            <a:off x="4758345" y="1683726"/>
            <a:ext cx="1493518" cy="393954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5000"/>
              <a:buFont typeface="Arial"/>
              <a:buNone/>
            </a:pPr>
            <a:r>
              <a:rPr b="1" i="1" lang="en-US" sz="25000" u="none" cap="none" strike="noStrike">
                <a:solidFill>
                  <a:srgbClr val="F2A900"/>
                </a:solidFill>
                <a:latin typeface="Arial"/>
                <a:ea typeface="Arial"/>
                <a:cs typeface="Arial"/>
                <a:sym typeface="Arial"/>
              </a:rPr>
              <a:t>&amp;</a:t>
            </a:r>
            <a:endParaRPr b="1" i="1" sz="25000" u="none" cap="none" strike="noStrike">
              <a:solidFill>
                <a:srgbClr val="F2A900"/>
              </a:solidFill>
              <a:latin typeface="Arial"/>
              <a:ea typeface="Arial"/>
              <a:cs typeface="Arial"/>
              <a:sym typeface="Arial"/>
            </a:endParaRPr>
          </a:p>
        </p:txBody>
      </p:sp>
      <p:sp>
        <p:nvSpPr>
          <p:cNvPr id="275" name="Google Shape;275;p32"/>
          <p:cNvSpPr txBox="1"/>
          <p:nvPr/>
        </p:nvSpPr>
        <p:spPr>
          <a:xfrm>
            <a:off x="1464617" y="1437686"/>
            <a:ext cx="2902857"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Arial"/>
                <a:ea typeface="Arial"/>
                <a:cs typeface="Arial"/>
                <a:sym typeface="Arial"/>
              </a:rPr>
              <a:t>Professional Skills</a:t>
            </a:r>
            <a:endParaRPr b="1" i="0" sz="2400" u="none" cap="none" strike="noStrike">
              <a:solidFill>
                <a:srgbClr val="000000"/>
              </a:solidFill>
              <a:latin typeface="Arial"/>
              <a:ea typeface="Arial"/>
              <a:cs typeface="Arial"/>
              <a:sym typeface="Arial"/>
            </a:endParaRPr>
          </a:p>
        </p:txBody>
      </p:sp>
      <p:sp>
        <p:nvSpPr>
          <p:cNvPr id="276" name="Google Shape;276;p32"/>
          <p:cNvSpPr txBox="1"/>
          <p:nvPr/>
        </p:nvSpPr>
        <p:spPr>
          <a:xfrm>
            <a:off x="7847726" y="1437687"/>
            <a:ext cx="2902857"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Arial"/>
                <a:ea typeface="Arial"/>
                <a:cs typeface="Arial"/>
                <a:sym typeface="Arial"/>
              </a:rPr>
              <a:t>Life Skills</a:t>
            </a:r>
            <a:endParaRPr b="1" i="0" sz="2400" u="none" cap="none" strike="noStrike">
              <a:solidFill>
                <a:srgbClr val="000000"/>
              </a:solidFill>
              <a:latin typeface="Arial"/>
              <a:ea typeface="Arial"/>
              <a:cs typeface="Arial"/>
              <a:sym typeface="Arial"/>
            </a:endParaRPr>
          </a:p>
        </p:txBody>
      </p:sp>
      <p:pic>
        <p:nvPicPr>
          <p:cNvPr id="277" name="Google Shape;277;p32"/>
          <p:cNvPicPr preferRelativeResize="0"/>
          <p:nvPr/>
        </p:nvPicPr>
        <p:blipFill rotWithShape="1">
          <a:blip r:embed="rId4">
            <a:alphaModFix/>
          </a:blip>
          <a:srcRect b="0" l="0" r="0" t="0"/>
          <a:stretch/>
        </p:blipFill>
        <p:spPr>
          <a:xfrm rot="120000">
            <a:off x="1481260" y="1093928"/>
            <a:ext cx="2897066" cy="1546010"/>
          </a:xfrm>
          <a:prstGeom prst="rect">
            <a:avLst/>
          </a:prstGeom>
          <a:noFill/>
          <a:ln>
            <a:noFill/>
          </a:ln>
        </p:spPr>
      </p:pic>
      <p:pic>
        <p:nvPicPr>
          <p:cNvPr id="278" name="Google Shape;278;p32"/>
          <p:cNvPicPr preferRelativeResize="0"/>
          <p:nvPr/>
        </p:nvPicPr>
        <p:blipFill rotWithShape="1">
          <a:blip r:embed="rId4">
            <a:alphaModFix/>
          </a:blip>
          <a:srcRect b="0" l="0" r="0" t="0"/>
          <a:stretch/>
        </p:blipFill>
        <p:spPr>
          <a:xfrm rot="120000">
            <a:off x="8259960" y="1120152"/>
            <a:ext cx="2078385" cy="145166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75"/>
                                        </p:tgtEl>
                                        <p:attrNameLst>
                                          <p:attrName>style.visibility</p:attrName>
                                        </p:attrNameLst>
                                      </p:cBhvr>
                                      <p:to>
                                        <p:strVal val="visible"/>
                                      </p:to>
                                    </p:set>
                                    <p:animEffect filter="fade" transition="in">
                                      <p:cBhvr>
                                        <p:cTn dur="500"/>
                                        <p:tgtEl>
                                          <p:spTgt spid="275"/>
                                        </p:tgtEl>
                                      </p:cBhvr>
                                    </p:animEffect>
                                  </p:childTnLst>
                                </p:cTn>
                              </p:par>
                              <p:par>
                                <p:cTn fill="hold" nodeType="withEffect" presetClass="entr" presetID="10" presetSubtype="0">
                                  <p:stCondLst>
                                    <p:cond delay="200"/>
                                  </p:stCondLst>
                                  <p:childTnLst>
                                    <p:set>
                                      <p:cBhvr>
                                        <p:cTn dur="1" fill="hold">
                                          <p:stCondLst>
                                            <p:cond delay="0"/>
                                          </p:stCondLst>
                                        </p:cTn>
                                        <p:tgtEl>
                                          <p:spTgt spid="277"/>
                                        </p:tgtEl>
                                        <p:attrNameLst>
                                          <p:attrName>style.visibility</p:attrName>
                                        </p:attrNameLst>
                                      </p:cBhvr>
                                      <p:to>
                                        <p:strVal val="visible"/>
                                      </p:to>
                                    </p:set>
                                    <p:animEffect filter="fade" transition="in">
                                      <p:cBhvr>
                                        <p:cTn dur="500"/>
                                        <p:tgtEl>
                                          <p:spTgt spid="277"/>
                                        </p:tgtEl>
                                      </p:cBhvr>
                                    </p:animEffect>
                                  </p:childTnLst>
                                </p:cTn>
                              </p:par>
                              <p:par>
                                <p:cTn fill="hold" nodeType="withEffect" presetClass="entr" presetID="10" presetSubtype="0">
                                  <p:stCondLst>
                                    <p:cond delay="300"/>
                                  </p:stCondLst>
                                  <p:childTnLst>
                                    <p:set>
                                      <p:cBhvr>
                                        <p:cTn dur="1" fill="hold">
                                          <p:stCondLst>
                                            <p:cond delay="0"/>
                                          </p:stCondLst>
                                        </p:cTn>
                                        <p:tgtEl>
                                          <p:spTgt spid="264"/>
                                        </p:tgtEl>
                                        <p:attrNameLst>
                                          <p:attrName>style.visibility</p:attrName>
                                        </p:attrNameLst>
                                      </p:cBhvr>
                                      <p:to>
                                        <p:strVal val="visible"/>
                                      </p:to>
                                    </p:set>
                                    <p:animEffect filter="fade" transition="in">
                                      <p:cBhvr>
                                        <p:cTn dur="500"/>
                                        <p:tgtEl>
                                          <p:spTgt spid="264"/>
                                        </p:tgtEl>
                                      </p:cBhvr>
                                    </p:animEffect>
                                  </p:childTnLst>
                                </p:cTn>
                              </p:par>
                              <p:par>
                                <p:cTn fill="hold" nodeType="withEffect" presetClass="entr" presetID="10" presetSubtype="0">
                                  <p:stCondLst>
                                    <p:cond delay="500"/>
                                  </p:stCondLst>
                                  <p:childTnLst>
                                    <p:set>
                                      <p:cBhvr>
                                        <p:cTn dur="1" fill="hold">
                                          <p:stCondLst>
                                            <p:cond delay="0"/>
                                          </p:stCondLst>
                                        </p:cTn>
                                        <p:tgtEl>
                                          <p:spTgt spid="265"/>
                                        </p:tgtEl>
                                        <p:attrNameLst>
                                          <p:attrName>style.visibility</p:attrName>
                                        </p:attrNameLst>
                                      </p:cBhvr>
                                      <p:to>
                                        <p:strVal val="visible"/>
                                      </p:to>
                                    </p:set>
                                    <p:animEffect filter="fade" transition="in">
                                      <p:cBhvr>
                                        <p:cTn dur="500"/>
                                        <p:tgtEl>
                                          <p:spTgt spid="265"/>
                                        </p:tgtEl>
                                      </p:cBhvr>
                                    </p:animEffect>
                                  </p:childTnLst>
                                </p:cTn>
                              </p:par>
                              <p:par>
                                <p:cTn fill="hold" nodeType="withEffect" presetClass="entr" presetID="10" presetSubtype="0">
                                  <p:stCondLst>
                                    <p:cond delay="600"/>
                                  </p:stCondLst>
                                  <p:childTnLst>
                                    <p:set>
                                      <p:cBhvr>
                                        <p:cTn dur="1" fill="hold">
                                          <p:stCondLst>
                                            <p:cond delay="0"/>
                                          </p:stCondLst>
                                        </p:cTn>
                                        <p:tgtEl>
                                          <p:spTgt spid="266"/>
                                        </p:tgtEl>
                                        <p:attrNameLst>
                                          <p:attrName>style.visibility</p:attrName>
                                        </p:attrNameLst>
                                      </p:cBhvr>
                                      <p:to>
                                        <p:strVal val="visible"/>
                                      </p:to>
                                    </p:set>
                                    <p:animEffect filter="fade" transition="in">
                                      <p:cBhvr>
                                        <p:cTn dur="500"/>
                                        <p:tgtEl>
                                          <p:spTgt spid="266"/>
                                        </p:tgtEl>
                                      </p:cBhvr>
                                    </p:animEffect>
                                  </p:childTnLst>
                                </p:cTn>
                              </p:par>
                              <p:par>
                                <p:cTn fill="hold" nodeType="withEffect" presetClass="entr" presetID="10" presetSubtype="0">
                                  <p:stCondLst>
                                    <p:cond delay="700"/>
                                  </p:stCondLst>
                                  <p:childTnLst>
                                    <p:set>
                                      <p:cBhvr>
                                        <p:cTn dur="1" fill="hold">
                                          <p:stCondLst>
                                            <p:cond delay="0"/>
                                          </p:stCondLst>
                                        </p:cTn>
                                        <p:tgtEl>
                                          <p:spTgt spid="267"/>
                                        </p:tgtEl>
                                        <p:attrNameLst>
                                          <p:attrName>style.visibility</p:attrName>
                                        </p:attrNameLst>
                                      </p:cBhvr>
                                      <p:to>
                                        <p:strVal val="visible"/>
                                      </p:to>
                                    </p:set>
                                    <p:animEffect filter="fade" transition="in">
                                      <p:cBhvr>
                                        <p:cTn dur="500"/>
                                        <p:tgtEl>
                                          <p:spTgt spid="267"/>
                                        </p:tgtEl>
                                      </p:cBhvr>
                                    </p:animEffect>
                                  </p:childTnLst>
                                </p:cTn>
                              </p:par>
                              <p:par>
                                <p:cTn fill="hold" nodeType="withEffect" presetClass="entr" presetID="10" presetSubtype="0">
                                  <p:stCondLst>
                                    <p:cond delay="900"/>
                                  </p:stCondLst>
                                  <p:childTnLst>
                                    <p:set>
                                      <p:cBhvr>
                                        <p:cTn dur="1" fill="hold">
                                          <p:stCondLst>
                                            <p:cond delay="0"/>
                                          </p:stCondLst>
                                        </p:cTn>
                                        <p:tgtEl>
                                          <p:spTgt spid="268"/>
                                        </p:tgtEl>
                                        <p:attrNameLst>
                                          <p:attrName>style.visibility</p:attrName>
                                        </p:attrNameLst>
                                      </p:cBhvr>
                                      <p:to>
                                        <p:strVal val="visible"/>
                                      </p:to>
                                    </p:set>
                                    <p:animEffect filter="fade" transition="in">
                                      <p:cBhvr>
                                        <p:cTn dur="500"/>
                                        <p:tgtEl>
                                          <p:spTgt spid="268"/>
                                        </p:tgtEl>
                                      </p:cBhvr>
                                    </p:animEffect>
                                  </p:childTnLst>
                                </p:cTn>
                              </p:par>
                              <p:par>
                                <p:cTn fill="hold" nodeType="withEffect" presetClass="entr" presetID="10" presetSubtype="0">
                                  <p:stCondLst>
                                    <p:cond delay="1500"/>
                                  </p:stCondLst>
                                  <p:childTnLst>
                                    <p:set>
                                      <p:cBhvr>
                                        <p:cTn dur="1" fill="hold">
                                          <p:stCondLst>
                                            <p:cond delay="0"/>
                                          </p:stCondLst>
                                        </p:cTn>
                                        <p:tgtEl>
                                          <p:spTgt spid="274"/>
                                        </p:tgtEl>
                                        <p:attrNameLst>
                                          <p:attrName>style.visibility</p:attrName>
                                        </p:attrNameLst>
                                      </p:cBhvr>
                                      <p:to>
                                        <p:strVal val="visible"/>
                                      </p:to>
                                    </p:set>
                                    <p:animEffect filter="fade" transition="in">
                                      <p:cBhvr>
                                        <p:cTn dur="500"/>
                                        <p:tgtEl>
                                          <p:spTgt spid="27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1700"/>
                                  </p:stCondLst>
                                  <p:childTnLst>
                                    <p:set>
                                      <p:cBhvr>
                                        <p:cTn dur="1" fill="hold">
                                          <p:stCondLst>
                                            <p:cond delay="0"/>
                                          </p:stCondLst>
                                        </p:cTn>
                                        <p:tgtEl>
                                          <p:spTgt spid="276"/>
                                        </p:tgtEl>
                                        <p:attrNameLst>
                                          <p:attrName>style.visibility</p:attrName>
                                        </p:attrNameLst>
                                      </p:cBhvr>
                                      <p:to>
                                        <p:strVal val="visible"/>
                                      </p:to>
                                    </p:set>
                                    <p:animEffect filter="fade" transition="in">
                                      <p:cBhvr>
                                        <p:cTn dur="500"/>
                                        <p:tgtEl>
                                          <p:spTgt spid="276"/>
                                        </p:tgtEl>
                                      </p:cBhvr>
                                    </p:animEffect>
                                  </p:childTnLst>
                                </p:cTn>
                              </p:par>
                              <p:par>
                                <p:cTn fill="hold" nodeType="withEffect" presetClass="entr" presetID="10" presetSubtype="0">
                                  <p:stCondLst>
                                    <p:cond delay="1900"/>
                                  </p:stCondLst>
                                  <p:childTnLst>
                                    <p:set>
                                      <p:cBhvr>
                                        <p:cTn dur="1" fill="hold">
                                          <p:stCondLst>
                                            <p:cond delay="0"/>
                                          </p:stCondLst>
                                        </p:cTn>
                                        <p:tgtEl>
                                          <p:spTgt spid="278"/>
                                        </p:tgtEl>
                                        <p:attrNameLst>
                                          <p:attrName>style.visibility</p:attrName>
                                        </p:attrNameLst>
                                      </p:cBhvr>
                                      <p:to>
                                        <p:strVal val="visible"/>
                                      </p:to>
                                    </p:set>
                                    <p:animEffect filter="fade" transition="in">
                                      <p:cBhvr>
                                        <p:cTn dur="500"/>
                                        <p:tgtEl>
                                          <p:spTgt spid="278"/>
                                        </p:tgtEl>
                                      </p:cBhvr>
                                    </p:animEffect>
                                  </p:childTnLst>
                                </p:cTn>
                              </p:par>
                              <p:par>
                                <p:cTn fill="hold" nodeType="withEffect" presetClass="entr" presetID="10" presetSubtype="0">
                                  <p:stCondLst>
                                    <p:cond delay="2100"/>
                                  </p:stCondLst>
                                  <p:childTnLst>
                                    <p:set>
                                      <p:cBhvr>
                                        <p:cTn dur="1" fill="hold">
                                          <p:stCondLst>
                                            <p:cond delay="0"/>
                                          </p:stCondLst>
                                        </p:cTn>
                                        <p:tgtEl>
                                          <p:spTgt spid="269"/>
                                        </p:tgtEl>
                                        <p:attrNameLst>
                                          <p:attrName>style.visibility</p:attrName>
                                        </p:attrNameLst>
                                      </p:cBhvr>
                                      <p:to>
                                        <p:strVal val="visible"/>
                                      </p:to>
                                    </p:set>
                                    <p:animEffect filter="fade" transition="in">
                                      <p:cBhvr>
                                        <p:cTn dur="500"/>
                                        <p:tgtEl>
                                          <p:spTgt spid="269"/>
                                        </p:tgtEl>
                                      </p:cBhvr>
                                    </p:animEffect>
                                  </p:childTnLst>
                                </p:cTn>
                              </p:par>
                              <p:par>
                                <p:cTn fill="hold" nodeType="withEffect" presetClass="entr" presetID="10" presetSubtype="0">
                                  <p:stCondLst>
                                    <p:cond delay="2300"/>
                                  </p:stCondLst>
                                  <p:childTnLst>
                                    <p:set>
                                      <p:cBhvr>
                                        <p:cTn dur="1" fill="hold">
                                          <p:stCondLst>
                                            <p:cond delay="0"/>
                                          </p:stCondLst>
                                        </p:cTn>
                                        <p:tgtEl>
                                          <p:spTgt spid="270"/>
                                        </p:tgtEl>
                                        <p:attrNameLst>
                                          <p:attrName>style.visibility</p:attrName>
                                        </p:attrNameLst>
                                      </p:cBhvr>
                                      <p:to>
                                        <p:strVal val="visible"/>
                                      </p:to>
                                    </p:set>
                                    <p:animEffect filter="fade" transition="in">
                                      <p:cBhvr>
                                        <p:cTn dur="500"/>
                                        <p:tgtEl>
                                          <p:spTgt spid="270"/>
                                        </p:tgtEl>
                                      </p:cBhvr>
                                    </p:animEffect>
                                  </p:childTnLst>
                                </p:cTn>
                              </p:par>
                              <p:par>
                                <p:cTn fill="hold" nodeType="withEffect" presetClass="entr" presetID="10" presetSubtype="0">
                                  <p:stCondLst>
                                    <p:cond delay="2500"/>
                                  </p:stCondLst>
                                  <p:childTnLst>
                                    <p:set>
                                      <p:cBhvr>
                                        <p:cTn dur="1" fill="hold">
                                          <p:stCondLst>
                                            <p:cond delay="0"/>
                                          </p:stCondLst>
                                        </p:cTn>
                                        <p:tgtEl>
                                          <p:spTgt spid="271"/>
                                        </p:tgtEl>
                                        <p:attrNameLst>
                                          <p:attrName>style.visibility</p:attrName>
                                        </p:attrNameLst>
                                      </p:cBhvr>
                                      <p:to>
                                        <p:strVal val="visible"/>
                                      </p:to>
                                    </p:set>
                                    <p:animEffect filter="fade" transition="in">
                                      <p:cBhvr>
                                        <p:cTn dur="500"/>
                                        <p:tgtEl>
                                          <p:spTgt spid="271"/>
                                        </p:tgtEl>
                                      </p:cBhvr>
                                    </p:animEffect>
                                  </p:childTnLst>
                                </p:cTn>
                              </p:par>
                              <p:par>
                                <p:cTn fill="hold" nodeType="withEffect" presetClass="entr" presetID="10" presetSubtype="0">
                                  <p:stCondLst>
                                    <p:cond delay="2700"/>
                                  </p:stCondLst>
                                  <p:childTnLst>
                                    <p:set>
                                      <p:cBhvr>
                                        <p:cTn dur="1" fill="hold">
                                          <p:stCondLst>
                                            <p:cond delay="0"/>
                                          </p:stCondLst>
                                        </p:cTn>
                                        <p:tgtEl>
                                          <p:spTgt spid="272"/>
                                        </p:tgtEl>
                                        <p:attrNameLst>
                                          <p:attrName>style.visibility</p:attrName>
                                        </p:attrNameLst>
                                      </p:cBhvr>
                                      <p:to>
                                        <p:strVal val="visible"/>
                                      </p:to>
                                    </p:set>
                                    <p:animEffect filter="fade" transition="in">
                                      <p:cBhvr>
                                        <p:cTn dur="500"/>
                                        <p:tgtEl>
                                          <p:spTgt spid="272"/>
                                        </p:tgtEl>
                                      </p:cBhvr>
                                    </p:animEffect>
                                  </p:childTnLst>
                                </p:cTn>
                              </p:par>
                              <p:par>
                                <p:cTn fill="hold" nodeType="withEffect" presetClass="entr" presetID="10" presetSubtype="0">
                                  <p:stCondLst>
                                    <p:cond delay="2900"/>
                                  </p:stCondLst>
                                  <p:childTnLst>
                                    <p:set>
                                      <p:cBhvr>
                                        <p:cTn dur="1" fill="hold">
                                          <p:stCondLst>
                                            <p:cond delay="0"/>
                                          </p:stCondLst>
                                        </p:cTn>
                                        <p:tgtEl>
                                          <p:spTgt spid="273"/>
                                        </p:tgtEl>
                                        <p:attrNameLst>
                                          <p:attrName>style.visibility</p:attrName>
                                        </p:attrNameLst>
                                      </p:cBhvr>
                                      <p:to>
                                        <p:strVal val="visible"/>
                                      </p:to>
                                    </p:set>
                                    <p:animEffect filter="fade" transition="in">
                                      <p:cBhvr>
                                        <p:cTn dur="500"/>
                                        <p:tgtEl>
                                          <p:spTgt spid="2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pic>
        <p:nvPicPr>
          <p:cNvPr id="283" name="Google Shape;283;p33"/>
          <p:cNvPicPr preferRelativeResize="0"/>
          <p:nvPr/>
        </p:nvPicPr>
        <p:blipFill rotWithShape="1">
          <a:blip r:embed="rId3">
            <a:alphaModFix/>
          </a:blip>
          <a:srcRect b="2665" l="0" r="0" t="2668"/>
          <a:stretch/>
        </p:blipFill>
        <p:spPr>
          <a:xfrm>
            <a:off x="1" y="0"/>
            <a:ext cx="12191999" cy="6546164"/>
          </a:xfrm>
          <a:prstGeom prst="rect">
            <a:avLst/>
          </a:prstGeom>
          <a:noFill/>
          <a:ln>
            <a:noFill/>
          </a:ln>
        </p:spPr>
      </p:pic>
      <p:pic>
        <p:nvPicPr>
          <p:cNvPr id="284" name="Google Shape;284;p33"/>
          <p:cNvPicPr preferRelativeResize="0"/>
          <p:nvPr/>
        </p:nvPicPr>
        <p:blipFill rotWithShape="1">
          <a:blip r:embed="rId4">
            <a:alphaModFix/>
          </a:blip>
          <a:srcRect b="6144" l="0" r="0" t="6146"/>
          <a:stretch/>
        </p:blipFill>
        <p:spPr>
          <a:xfrm>
            <a:off x="0" y="6232046"/>
            <a:ext cx="12192000" cy="49990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34"/>
          <p:cNvSpPr txBox="1"/>
          <p:nvPr/>
        </p:nvSpPr>
        <p:spPr>
          <a:xfrm>
            <a:off x="6894286" y="1751614"/>
            <a:ext cx="4674259" cy="4939773"/>
          </a:xfrm>
          <a:prstGeom prst="rect">
            <a:avLst/>
          </a:prstGeom>
          <a:noFill/>
          <a:ln>
            <a:noFill/>
          </a:ln>
        </p:spPr>
        <p:txBody>
          <a:bodyPr anchorCtr="0" anchor="t" bIns="45700" lIns="91425" spcFirstLastPara="1" rIns="91425" wrap="square" tIns="45700">
            <a:spAutoFit/>
          </a:bodyPr>
          <a:lstStyle/>
          <a:p>
            <a:pPr indent="-457200" lvl="0" marL="457200" marR="0" rtl="0" algn="l">
              <a:lnSpc>
                <a:spcPct val="100000"/>
              </a:lnSpc>
              <a:spcBef>
                <a:spcPts val="0"/>
              </a:spcBef>
              <a:spcAft>
                <a:spcPts val="0"/>
              </a:spcAft>
              <a:buClr>
                <a:srgbClr val="000000"/>
              </a:buClr>
              <a:buSzPts val="2800"/>
              <a:buFont typeface="Arial"/>
              <a:buChar char="•"/>
            </a:pPr>
            <a:r>
              <a:rPr b="0" i="0" lang="en-US" sz="2800" u="none" cap="none" strike="noStrike">
                <a:solidFill>
                  <a:srgbClr val="006C9B"/>
                </a:solidFill>
                <a:latin typeface="Arial"/>
                <a:ea typeface="Arial"/>
                <a:cs typeface="Arial"/>
                <a:sym typeface="Arial"/>
              </a:rPr>
              <a:t>Post-hire coaching and mentorship</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600"/>
              </a:spcBef>
              <a:spcAft>
                <a:spcPts val="0"/>
              </a:spcAft>
              <a:buClr>
                <a:srgbClr val="000000"/>
              </a:buClr>
              <a:buSzPts val="2800"/>
              <a:buFont typeface="Arial"/>
              <a:buChar char="•"/>
            </a:pPr>
            <a:r>
              <a:rPr b="0" i="0" lang="en-US" sz="2800" u="none" cap="none" strike="noStrike">
                <a:solidFill>
                  <a:srgbClr val="006C9B"/>
                </a:solidFill>
                <a:latin typeface="Arial"/>
                <a:ea typeface="Arial"/>
                <a:cs typeface="Arial"/>
                <a:sym typeface="Arial"/>
              </a:rPr>
              <a:t>Alumni upskilling programs </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600"/>
              </a:spcBef>
              <a:spcAft>
                <a:spcPts val="0"/>
              </a:spcAft>
              <a:buClr>
                <a:srgbClr val="000000"/>
              </a:buClr>
              <a:buSzPts val="2800"/>
              <a:buFont typeface="Arial"/>
              <a:buChar char="•"/>
            </a:pPr>
            <a:r>
              <a:rPr b="0" i="0" lang="en-US" sz="2800" u="none" cap="none" strike="noStrike">
                <a:solidFill>
                  <a:srgbClr val="006C9B"/>
                </a:solidFill>
                <a:latin typeface="Arial"/>
                <a:ea typeface="Arial"/>
                <a:cs typeface="Arial"/>
                <a:sym typeface="Arial"/>
              </a:rPr>
              <a:t>Growing network of 2,200 graduates </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600"/>
              </a:spcBef>
              <a:spcAft>
                <a:spcPts val="0"/>
              </a:spcAft>
              <a:buClr>
                <a:srgbClr val="000000"/>
              </a:buClr>
              <a:buSzPts val="2800"/>
              <a:buFont typeface="Arial"/>
              <a:buChar char="•"/>
            </a:pPr>
            <a:r>
              <a:rPr b="0" i="0" lang="en-US" sz="2800" u="none" cap="none" strike="noStrike">
                <a:solidFill>
                  <a:srgbClr val="006C9B"/>
                </a:solidFill>
                <a:latin typeface="Arial"/>
                <a:ea typeface="Arial"/>
                <a:cs typeface="Arial"/>
                <a:sym typeface="Arial"/>
              </a:rPr>
              <a:t>Opportunities to pay it forward</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600"/>
              </a:spcBef>
              <a:spcAft>
                <a:spcPts val="0"/>
              </a:spcAft>
              <a:buClr>
                <a:srgbClr val="000000"/>
              </a:buClr>
              <a:buSzPts val="2800"/>
              <a:buFont typeface="Arial"/>
              <a:buChar char="•"/>
            </a:pPr>
            <a:r>
              <a:rPr b="0" i="0" lang="en-US" sz="2800" u="none" cap="none" strike="noStrike">
                <a:solidFill>
                  <a:srgbClr val="006C9B"/>
                </a:solidFill>
                <a:latin typeface="Arial"/>
                <a:ea typeface="Arial"/>
                <a:cs typeface="Arial"/>
                <a:sym typeface="Arial"/>
              </a:rPr>
              <a:t>Earn referral rewards</a:t>
            </a:r>
            <a:endParaRPr b="0" i="0" sz="2800" u="none" cap="none" strike="noStrike">
              <a:solidFill>
                <a:srgbClr val="006C9B"/>
              </a:solidFill>
              <a:latin typeface="Arial"/>
              <a:ea typeface="Arial"/>
              <a:cs typeface="Arial"/>
              <a:sym typeface="Arial"/>
            </a:endParaRPr>
          </a:p>
          <a:p>
            <a:pPr indent="-279400" lvl="0" marL="900113" marR="0" rtl="0" algn="l">
              <a:lnSpc>
                <a:spcPct val="100000"/>
              </a:lnSpc>
              <a:spcBef>
                <a:spcPts val="600"/>
              </a:spcBef>
              <a:spcAft>
                <a:spcPts val="1200"/>
              </a:spcAft>
              <a:buClr>
                <a:srgbClr val="000000"/>
              </a:buClr>
              <a:buSzPts val="2800"/>
              <a:buFont typeface="Arial"/>
              <a:buNone/>
            </a:pPr>
            <a:r>
              <a:t/>
            </a:r>
            <a:endParaRPr b="0" i="0" sz="2800" u="none" cap="none" strike="noStrike">
              <a:solidFill>
                <a:srgbClr val="2F5496"/>
              </a:solidFill>
              <a:latin typeface="Arial"/>
              <a:ea typeface="Arial"/>
              <a:cs typeface="Arial"/>
              <a:sym typeface="Arial"/>
            </a:endParaRPr>
          </a:p>
        </p:txBody>
      </p:sp>
      <p:pic>
        <p:nvPicPr>
          <p:cNvPr id="290" name="Google Shape;290;p34"/>
          <p:cNvPicPr preferRelativeResize="0"/>
          <p:nvPr/>
        </p:nvPicPr>
        <p:blipFill rotWithShape="1">
          <a:blip r:embed="rId3">
            <a:alphaModFix/>
          </a:blip>
          <a:srcRect b="6144" l="0" r="0" t="6146"/>
          <a:stretch/>
        </p:blipFill>
        <p:spPr>
          <a:xfrm>
            <a:off x="0" y="6232046"/>
            <a:ext cx="12192000" cy="499901"/>
          </a:xfrm>
          <a:prstGeom prst="rect">
            <a:avLst/>
          </a:prstGeom>
          <a:noFill/>
          <a:ln>
            <a:noFill/>
          </a:ln>
        </p:spPr>
      </p:pic>
      <p:sp>
        <p:nvSpPr>
          <p:cNvPr id="291" name="Google Shape;291;p34"/>
          <p:cNvSpPr/>
          <p:nvPr/>
        </p:nvSpPr>
        <p:spPr>
          <a:xfrm>
            <a:off x="7082428" y="336944"/>
            <a:ext cx="4297973" cy="107717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US" sz="3200" u="none" cap="none" strike="noStrike">
                <a:solidFill>
                  <a:srgbClr val="595959"/>
                </a:solidFill>
                <a:latin typeface="Arial"/>
                <a:ea typeface="Arial"/>
                <a:cs typeface="Arial"/>
                <a:sym typeface="Arial"/>
              </a:rPr>
              <a:t>5 Years of Alumni Support</a:t>
            </a:r>
            <a:endParaRPr b="0" i="0" sz="3200" u="none" cap="none" strike="noStrike">
              <a:solidFill>
                <a:srgbClr val="595959"/>
              </a:solidFill>
              <a:latin typeface="Arial"/>
              <a:ea typeface="Arial"/>
              <a:cs typeface="Arial"/>
              <a:sym typeface="Arial"/>
            </a:endParaRPr>
          </a:p>
        </p:txBody>
      </p:sp>
      <p:pic>
        <p:nvPicPr>
          <p:cNvPr id="292" name="Google Shape;292;p34"/>
          <p:cNvPicPr preferRelativeResize="0"/>
          <p:nvPr/>
        </p:nvPicPr>
        <p:blipFill rotWithShape="1">
          <a:blip r:embed="rId4">
            <a:alphaModFix/>
          </a:blip>
          <a:srcRect b="-39" l="31283" r="10917" t="17226"/>
          <a:stretch/>
        </p:blipFill>
        <p:spPr>
          <a:xfrm>
            <a:off x="0" y="0"/>
            <a:ext cx="6497786" cy="6232046"/>
          </a:xfrm>
          <a:prstGeom prst="rect">
            <a:avLst/>
          </a:prstGeom>
          <a:noFill/>
          <a:ln>
            <a:noFill/>
          </a:ln>
        </p:spPr>
      </p:pic>
      <p:pic>
        <p:nvPicPr>
          <p:cNvPr id="293" name="Google Shape;293;p34"/>
          <p:cNvPicPr preferRelativeResize="0"/>
          <p:nvPr/>
        </p:nvPicPr>
        <p:blipFill rotWithShape="1">
          <a:blip r:embed="rId5">
            <a:alphaModFix/>
          </a:blip>
          <a:srcRect b="0" l="0" r="0" t="0"/>
          <a:stretch/>
        </p:blipFill>
        <p:spPr>
          <a:xfrm rot="60000">
            <a:off x="7572822" y="731423"/>
            <a:ext cx="3317184" cy="140595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89"/>
                                        </p:tgtEl>
                                        <p:attrNameLst>
                                          <p:attrName>style.visibility</p:attrName>
                                        </p:attrNameLst>
                                      </p:cBhvr>
                                      <p:to>
                                        <p:strVal val="visible"/>
                                      </p:to>
                                    </p:set>
                                    <p:animEffect filter="fade" transition="in">
                                      <p:cBhvr>
                                        <p:cTn dur="500"/>
                                        <p:tgtEl>
                                          <p:spTgt spid="2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pic>
        <p:nvPicPr>
          <p:cNvPr id="298" name="Google Shape;298;p35"/>
          <p:cNvPicPr preferRelativeResize="0"/>
          <p:nvPr/>
        </p:nvPicPr>
        <p:blipFill rotWithShape="1">
          <a:blip r:embed="rId3">
            <a:alphaModFix/>
          </a:blip>
          <a:srcRect b="0" l="0" r="0" t="0"/>
          <a:stretch/>
        </p:blipFill>
        <p:spPr>
          <a:xfrm rot="60000">
            <a:off x="431088" y="683435"/>
            <a:ext cx="5458584" cy="1405959"/>
          </a:xfrm>
          <a:prstGeom prst="rect">
            <a:avLst/>
          </a:prstGeom>
          <a:noFill/>
          <a:ln>
            <a:noFill/>
          </a:ln>
        </p:spPr>
      </p:pic>
      <p:sp>
        <p:nvSpPr>
          <p:cNvPr id="299" name="Google Shape;299;p35"/>
          <p:cNvSpPr txBox="1"/>
          <p:nvPr/>
        </p:nvSpPr>
        <p:spPr>
          <a:xfrm>
            <a:off x="-246932" y="995276"/>
            <a:ext cx="6592389" cy="615513"/>
          </a:xfrm>
          <a:prstGeom prst="rect">
            <a:avLst/>
          </a:prstGeom>
          <a:noFill/>
          <a:ln>
            <a:noFill/>
          </a:ln>
        </p:spPr>
        <p:txBody>
          <a:bodyPr anchorCtr="0" anchor="t" bIns="45700" lIns="91425" spcFirstLastPara="1" rIns="91425" wrap="square" tIns="45700">
            <a:spAutoFit/>
          </a:bodyPr>
          <a:lstStyle/>
          <a:p>
            <a:pPr indent="0" lvl="0" marL="442913" marR="0" rtl="0" algn="ctr">
              <a:lnSpc>
                <a:spcPct val="100000"/>
              </a:lnSpc>
              <a:spcBef>
                <a:spcPts val="0"/>
              </a:spcBef>
              <a:spcAft>
                <a:spcPts val="1200"/>
              </a:spcAft>
              <a:buClr>
                <a:srgbClr val="000000"/>
              </a:buClr>
              <a:buSzPts val="2400"/>
              <a:buFont typeface="Arial"/>
              <a:buNone/>
            </a:pPr>
            <a:r>
              <a:rPr b="0" i="0" lang="en-US" sz="2400" u="none" cap="none" strike="noStrike">
                <a:solidFill>
                  <a:srgbClr val="006C9B"/>
                </a:solidFill>
                <a:latin typeface="Arial"/>
                <a:ea typeface="Arial"/>
                <a:cs typeface="Arial"/>
                <a:sym typeface="Arial"/>
              </a:rPr>
              <a:t>Google Automation with Python Program</a:t>
            </a:r>
            <a:endParaRPr b="0" i="0" sz="1400" u="none" cap="none" strike="noStrike">
              <a:solidFill>
                <a:srgbClr val="000000"/>
              </a:solidFill>
              <a:latin typeface="Arial"/>
              <a:ea typeface="Arial"/>
              <a:cs typeface="Arial"/>
              <a:sym typeface="Arial"/>
            </a:endParaRPr>
          </a:p>
        </p:txBody>
      </p:sp>
      <p:pic>
        <p:nvPicPr>
          <p:cNvPr id="300" name="Google Shape;300;p35"/>
          <p:cNvPicPr preferRelativeResize="0"/>
          <p:nvPr/>
        </p:nvPicPr>
        <p:blipFill rotWithShape="1">
          <a:blip r:embed="rId4">
            <a:alphaModFix/>
          </a:blip>
          <a:srcRect b="6144" l="0" r="0" t="6146"/>
          <a:stretch/>
        </p:blipFill>
        <p:spPr>
          <a:xfrm>
            <a:off x="0" y="6232046"/>
            <a:ext cx="12192000" cy="499901"/>
          </a:xfrm>
          <a:prstGeom prst="rect">
            <a:avLst/>
          </a:prstGeom>
          <a:noFill/>
          <a:ln>
            <a:noFill/>
          </a:ln>
        </p:spPr>
      </p:pic>
      <p:sp>
        <p:nvSpPr>
          <p:cNvPr id="301" name="Google Shape;301;p35"/>
          <p:cNvSpPr/>
          <p:nvPr/>
        </p:nvSpPr>
        <p:spPr>
          <a:xfrm>
            <a:off x="1078000" y="271671"/>
            <a:ext cx="4297973" cy="58473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US" sz="3200" u="none" cap="none" strike="noStrike">
                <a:solidFill>
                  <a:srgbClr val="595959"/>
                </a:solidFill>
                <a:latin typeface="Arial"/>
                <a:ea typeface="Arial"/>
                <a:cs typeface="Arial"/>
                <a:sym typeface="Arial"/>
              </a:rPr>
              <a:t>Alumni Program</a:t>
            </a:r>
            <a:endParaRPr b="0" i="0" sz="3200" u="none" cap="none" strike="noStrike">
              <a:solidFill>
                <a:srgbClr val="595959"/>
              </a:solidFill>
              <a:latin typeface="Arial"/>
              <a:ea typeface="Arial"/>
              <a:cs typeface="Arial"/>
              <a:sym typeface="Arial"/>
            </a:endParaRPr>
          </a:p>
        </p:txBody>
      </p:sp>
      <p:pic>
        <p:nvPicPr>
          <p:cNvPr id="302" name="Google Shape;302;p35"/>
          <p:cNvPicPr preferRelativeResize="0"/>
          <p:nvPr/>
        </p:nvPicPr>
        <p:blipFill rotWithShape="1">
          <a:blip r:embed="rId5">
            <a:alphaModFix/>
          </a:blip>
          <a:srcRect b="-160" l="16782" r="22895" t="160"/>
          <a:stretch/>
        </p:blipFill>
        <p:spPr>
          <a:xfrm flipH="1">
            <a:off x="6560290" y="0"/>
            <a:ext cx="5631710" cy="6232046"/>
          </a:xfrm>
          <a:prstGeom prst="rect">
            <a:avLst/>
          </a:prstGeom>
          <a:noFill/>
          <a:ln>
            <a:noFill/>
          </a:ln>
        </p:spPr>
      </p:pic>
      <p:sp>
        <p:nvSpPr>
          <p:cNvPr id="303" name="Google Shape;303;p35"/>
          <p:cNvSpPr txBox="1"/>
          <p:nvPr/>
        </p:nvSpPr>
        <p:spPr>
          <a:xfrm>
            <a:off x="419235" y="1922890"/>
            <a:ext cx="5926222" cy="393954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6C9B"/>
                </a:solidFill>
                <a:latin typeface="Arial"/>
                <a:ea typeface="Arial"/>
                <a:cs typeface="Arial"/>
                <a:sym typeface="Arial"/>
              </a:rPr>
              <a:t>NPower Canada graduates learn in-demand skills in Python programming, automation and Cloud configuration. Learning outcomes include:</a:t>
            </a:r>
            <a:endParaRPr b="0" i="0" sz="1800" u="none" cap="none" strike="noStrike">
              <a:solidFill>
                <a:srgbClr val="006C9B"/>
              </a:solidFill>
              <a:latin typeface="Arial"/>
              <a:ea typeface="Arial"/>
              <a:cs typeface="Arial"/>
              <a:sym typeface="Arial"/>
            </a:endParaRPr>
          </a:p>
          <a:p>
            <a:pPr indent="-285750" lvl="0" marL="285750" marR="0" rtl="0" algn="l">
              <a:lnSpc>
                <a:spcPct val="100000"/>
              </a:lnSpc>
              <a:spcBef>
                <a:spcPts val="600"/>
              </a:spcBef>
              <a:spcAft>
                <a:spcPts val="0"/>
              </a:spcAft>
              <a:buClr>
                <a:srgbClr val="000000"/>
              </a:buClr>
              <a:buSzPts val="2000"/>
              <a:buFont typeface="Arial"/>
              <a:buChar char="•"/>
            </a:pPr>
            <a:r>
              <a:rPr b="0" i="0" lang="en-US" sz="2000" u="none" cap="none" strike="noStrike">
                <a:solidFill>
                  <a:srgbClr val="006C9B"/>
                </a:solidFill>
                <a:latin typeface="Arial"/>
                <a:ea typeface="Arial"/>
                <a:cs typeface="Arial"/>
                <a:sym typeface="Arial"/>
              </a:rPr>
              <a:t>Write simple Python programs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600"/>
              </a:spcBef>
              <a:spcAft>
                <a:spcPts val="0"/>
              </a:spcAft>
              <a:buClr>
                <a:srgbClr val="000000"/>
              </a:buClr>
              <a:buSzPts val="2000"/>
              <a:buFont typeface="Arial"/>
              <a:buChar char="•"/>
            </a:pPr>
            <a:r>
              <a:rPr b="0" i="0" lang="en-US" sz="2000" u="none" cap="none" strike="noStrike">
                <a:solidFill>
                  <a:srgbClr val="006C9B"/>
                </a:solidFill>
                <a:latin typeface="Arial"/>
                <a:ea typeface="Arial"/>
                <a:cs typeface="Arial"/>
                <a:sym typeface="Arial"/>
              </a:rPr>
              <a:t>Apply Python and Linux to real-world scenarios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600"/>
              </a:spcBef>
              <a:spcAft>
                <a:spcPts val="0"/>
              </a:spcAft>
              <a:buClr>
                <a:srgbClr val="000000"/>
              </a:buClr>
              <a:buSzPts val="2000"/>
              <a:buFont typeface="Arial"/>
              <a:buChar char="•"/>
            </a:pPr>
            <a:r>
              <a:rPr b="0" i="0" lang="en-US" sz="2000" u="none" cap="none" strike="noStrike">
                <a:solidFill>
                  <a:srgbClr val="006C9B"/>
                </a:solidFill>
                <a:latin typeface="Arial"/>
                <a:ea typeface="Arial"/>
                <a:cs typeface="Arial"/>
                <a:sym typeface="Arial"/>
              </a:rPr>
              <a:t>Learn configuration management for computers at scale using Puppet</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600"/>
              </a:spcBef>
              <a:spcAft>
                <a:spcPts val="0"/>
              </a:spcAft>
              <a:buClr>
                <a:srgbClr val="000000"/>
              </a:buClr>
              <a:buSzPts val="2000"/>
              <a:buFont typeface="Arial"/>
              <a:buChar char="•"/>
            </a:pPr>
            <a:r>
              <a:rPr b="0" i="0" lang="en-US" sz="2000" u="none" cap="none" strike="noStrike">
                <a:solidFill>
                  <a:srgbClr val="006C9B"/>
                </a:solidFill>
                <a:latin typeface="Arial"/>
                <a:ea typeface="Arial"/>
                <a:cs typeface="Arial"/>
                <a:sym typeface="Arial"/>
              </a:rPr>
              <a:t>Learn how to leverage external Python modules to expand code capabilities.</a:t>
            </a:r>
            <a:endParaRPr b="0" i="0" sz="1800" u="none" cap="none" strike="noStrike">
              <a:solidFill>
                <a:srgbClr val="006C9B"/>
              </a:solidFill>
              <a:latin typeface="Arial"/>
              <a:ea typeface="Arial"/>
              <a:cs typeface="Arial"/>
              <a:sym typeface="Arial"/>
            </a:endParaRPr>
          </a:p>
          <a:p>
            <a:pPr indent="-171450" lvl="0" marL="285750" marR="0" rtl="0" algn="l">
              <a:lnSpc>
                <a:spcPct val="100000"/>
              </a:lnSpc>
              <a:spcBef>
                <a:spcPts val="600"/>
              </a:spcBef>
              <a:spcAft>
                <a:spcPts val="0"/>
              </a:spcAft>
              <a:buClr>
                <a:srgbClr val="000000"/>
              </a:buClr>
              <a:buSzPts val="1800"/>
              <a:buFont typeface="Arial"/>
              <a:buNone/>
            </a:pPr>
            <a:r>
              <a:t/>
            </a:r>
            <a:endParaRPr b="1" i="0" sz="1800" u="none" cap="none" strike="noStrike">
              <a:solidFill>
                <a:srgbClr val="006C9B"/>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2200"/>
              <a:buFont typeface="Arial"/>
              <a:buNone/>
            </a:pPr>
            <a:r>
              <a:rPr b="1" i="0" lang="en-US" sz="2200" u="none" cap="none" strike="noStrike">
                <a:solidFill>
                  <a:srgbClr val="006C9B"/>
                </a:solidFill>
                <a:latin typeface="Arial"/>
                <a:ea typeface="Arial"/>
                <a:cs typeface="Arial"/>
                <a:sym typeface="Arial"/>
              </a:rPr>
              <a:t>Learn more at npowercanada.ca/alumni/</a:t>
            </a:r>
            <a:endParaRPr b="1" i="0" sz="2200" u="none" cap="none" strike="noStrike">
              <a:solidFill>
                <a:srgbClr val="006C9B"/>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99"/>
                                        </p:tgtEl>
                                        <p:attrNameLst>
                                          <p:attrName>style.visibility</p:attrName>
                                        </p:attrNameLst>
                                      </p:cBhvr>
                                      <p:to>
                                        <p:strVal val="visible"/>
                                      </p:to>
                                    </p:set>
                                    <p:animEffect filter="fade" transition="in">
                                      <p:cBhvr>
                                        <p:cTn dur="500"/>
                                        <p:tgtEl>
                                          <p:spTgt spid="299"/>
                                        </p:tgtEl>
                                      </p:cBhvr>
                                    </p:animEffect>
                                  </p:childTnLst>
                                </p:cTn>
                              </p:par>
                              <p:par>
                                <p:cTn fill="hold" nodeType="withEffect" presetClass="entr" presetID="10" presetSubtype="0">
                                  <p:stCondLst>
                                    <p:cond delay="200"/>
                                  </p:stCondLst>
                                  <p:childTnLst>
                                    <p:set>
                                      <p:cBhvr>
                                        <p:cTn dur="1" fill="hold">
                                          <p:stCondLst>
                                            <p:cond delay="0"/>
                                          </p:stCondLst>
                                        </p:cTn>
                                        <p:tgtEl>
                                          <p:spTgt spid="298"/>
                                        </p:tgtEl>
                                        <p:attrNameLst>
                                          <p:attrName>style.visibility</p:attrName>
                                        </p:attrNameLst>
                                      </p:cBhvr>
                                      <p:to>
                                        <p:strVal val="visible"/>
                                      </p:to>
                                    </p:set>
                                    <p:animEffect filter="fade" transition="in">
                                      <p:cBhvr>
                                        <p:cTn dur="500"/>
                                        <p:tgtEl>
                                          <p:spTgt spid="298"/>
                                        </p:tgtEl>
                                      </p:cBhvr>
                                    </p:animEffect>
                                  </p:childTnLst>
                                </p:cTn>
                              </p:par>
                              <p:par>
                                <p:cTn fill="hold" nodeType="withEffect" presetClass="entr" presetID="10" presetSubtype="0">
                                  <p:stCondLst>
                                    <p:cond delay="200"/>
                                  </p:stCondLst>
                                  <p:childTnLst>
                                    <p:set>
                                      <p:cBhvr>
                                        <p:cTn dur="1" fill="hold">
                                          <p:stCondLst>
                                            <p:cond delay="0"/>
                                          </p:stCondLst>
                                        </p:cTn>
                                        <p:tgtEl>
                                          <p:spTgt spid="303"/>
                                        </p:tgtEl>
                                        <p:attrNameLst>
                                          <p:attrName>style.visibility</p:attrName>
                                        </p:attrNameLst>
                                      </p:cBhvr>
                                      <p:to>
                                        <p:strVal val="visible"/>
                                      </p:to>
                                    </p:set>
                                    <p:animEffect filter="fade" transition="in">
                                      <p:cBhvr>
                                        <p:cTn dur="500"/>
                                        <p:tgtEl>
                                          <p:spTgt spid="30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pic>
        <p:nvPicPr>
          <p:cNvPr id="308" name="Google Shape;308;p36"/>
          <p:cNvPicPr preferRelativeResize="0"/>
          <p:nvPr/>
        </p:nvPicPr>
        <p:blipFill rotWithShape="1">
          <a:blip r:embed="rId3">
            <a:alphaModFix/>
          </a:blip>
          <a:srcRect b="2665" l="0" r="0" t="2668"/>
          <a:stretch/>
        </p:blipFill>
        <p:spPr>
          <a:xfrm>
            <a:off x="1" y="0"/>
            <a:ext cx="12191999" cy="6546164"/>
          </a:xfrm>
          <a:prstGeom prst="rect">
            <a:avLst/>
          </a:prstGeom>
          <a:noFill/>
          <a:ln>
            <a:noFill/>
          </a:ln>
        </p:spPr>
      </p:pic>
      <p:pic>
        <p:nvPicPr>
          <p:cNvPr id="309" name="Google Shape;309;p36"/>
          <p:cNvPicPr preferRelativeResize="0"/>
          <p:nvPr/>
        </p:nvPicPr>
        <p:blipFill rotWithShape="1">
          <a:blip r:embed="rId4">
            <a:alphaModFix/>
          </a:blip>
          <a:srcRect b="6144" l="0" r="0" t="6146"/>
          <a:stretch/>
        </p:blipFill>
        <p:spPr>
          <a:xfrm>
            <a:off x="0" y="6232046"/>
            <a:ext cx="12192000" cy="49990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37"/>
          <p:cNvSpPr txBox="1"/>
          <p:nvPr/>
        </p:nvSpPr>
        <p:spPr>
          <a:xfrm>
            <a:off x="824346" y="1463299"/>
            <a:ext cx="10543308" cy="4739719"/>
          </a:xfrm>
          <a:prstGeom prst="rect">
            <a:avLst/>
          </a:prstGeom>
          <a:noFill/>
          <a:ln>
            <a:noFill/>
          </a:ln>
        </p:spPr>
        <p:txBody>
          <a:bodyPr anchorCtr="0" anchor="t" bIns="45700" lIns="91425" spcFirstLastPara="1" rIns="91425" wrap="square" tIns="45700">
            <a:spAutoFit/>
          </a:bodyPr>
          <a:lstStyle/>
          <a:p>
            <a:pPr indent="-457200" lvl="0" marL="457200" marR="0" rtl="0" algn="l">
              <a:lnSpc>
                <a:spcPct val="100000"/>
              </a:lnSpc>
              <a:spcBef>
                <a:spcPts val="0"/>
              </a:spcBef>
              <a:spcAft>
                <a:spcPts val="0"/>
              </a:spcAft>
              <a:buClr>
                <a:srgbClr val="000000"/>
              </a:buClr>
              <a:buSzPts val="2800"/>
              <a:buFont typeface="Arial"/>
              <a:buChar char="•"/>
            </a:pPr>
            <a:r>
              <a:rPr b="0" i="0" lang="en-US" sz="2800" u="none" cap="none" strike="noStrike">
                <a:solidFill>
                  <a:srgbClr val="006C9B"/>
                </a:solidFill>
                <a:latin typeface="Arial"/>
                <a:ea typeface="Arial"/>
                <a:cs typeface="Arial"/>
                <a:sym typeface="Arial"/>
              </a:rPr>
              <a:t>Young adults 17-30 years old.</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1200"/>
              </a:spcBef>
              <a:spcAft>
                <a:spcPts val="0"/>
              </a:spcAft>
              <a:buClr>
                <a:srgbClr val="000000"/>
              </a:buClr>
              <a:buSzPts val="2800"/>
              <a:buFont typeface="Arial"/>
              <a:buChar char="•"/>
            </a:pPr>
            <a:r>
              <a:rPr b="0" i="0" lang="en-US" sz="2800" u="none" cap="none" strike="noStrike">
                <a:solidFill>
                  <a:srgbClr val="006C9B"/>
                </a:solidFill>
                <a:latin typeface="Arial"/>
                <a:ea typeface="Arial"/>
                <a:cs typeface="Arial"/>
                <a:sym typeface="Arial"/>
              </a:rPr>
              <a:t>Must have high school diploma or GED, earned inside or outside of Canada; </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1200"/>
              </a:spcBef>
              <a:spcAft>
                <a:spcPts val="0"/>
              </a:spcAft>
              <a:buClr>
                <a:srgbClr val="000000"/>
              </a:buClr>
              <a:buSzPts val="2800"/>
              <a:buFont typeface="Arial"/>
              <a:buChar char="•"/>
            </a:pPr>
            <a:r>
              <a:rPr b="0" i="0" lang="en-US" sz="2800" u="none" cap="none" strike="noStrike">
                <a:solidFill>
                  <a:srgbClr val="006C9B"/>
                </a:solidFill>
                <a:latin typeface="Arial"/>
                <a:ea typeface="Arial"/>
                <a:cs typeface="Arial"/>
                <a:sym typeface="Arial"/>
              </a:rPr>
              <a:t>Unemployed or underemployed (working less than 25 hrs per week).</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1200"/>
              </a:spcBef>
              <a:spcAft>
                <a:spcPts val="0"/>
              </a:spcAft>
              <a:buClr>
                <a:srgbClr val="000000"/>
              </a:buClr>
              <a:buSzPts val="2800"/>
              <a:buFont typeface="Arial"/>
              <a:buChar char="•"/>
            </a:pPr>
            <a:r>
              <a:rPr b="0" i="0" lang="en-US" sz="2800" u="none" cap="none" strike="noStrike">
                <a:solidFill>
                  <a:srgbClr val="006C9B"/>
                </a:solidFill>
                <a:latin typeface="Arial"/>
                <a:ea typeface="Arial"/>
                <a:cs typeface="Arial"/>
                <a:sym typeface="Arial"/>
              </a:rPr>
              <a:t>Facing financial challenges and barriers to employment.</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1200"/>
              </a:spcBef>
              <a:spcAft>
                <a:spcPts val="1200"/>
              </a:spcAft>
              <a:buClr>
                <a:srgbClr val="000000"/>
              </a:buClr>
              <a:buSzPts val="2800"/>
              <a:buFont typeface="Arial"/>
              <a:buChar char="•"/>
            </a:pPr>
            <a:r>
              <a:rPr b="0" i="0" lang="en-US" sz="2800" u="none" cap="none" strike="noStrike">
                <a:solidFill>
                  <a:srgbClr val="006C9B"/>
                </a:solidFill>
                <a:latin typeface="Arial"/>
                <a:ea typeface="Arial"/>
                <a:cs typeface="Arial"/>
                <a:sym typeface="Arial"/>
              </a:rPr>
              <a:t>Advanced English language proficiency – Canadian Language Benchmark (CLB) of 7 or higher in speaking, listening, reading and writing.</a:t>
            </a:r>
            <a:endParaRPr b="0" i="0" sz="1400" u="none" cap="none" strike="noStrike">
              <a:solidFill>
                <a:srgbClr val="000000"/>
              </a:solidFill>
              <a:latin typeface="Arial"/>
              <a:ea typeface="Arial"/>
              <a:cs typeface="Arial"/>
              <a:sym typeface="Arial"/>
            </a:endParaRPr>
          </a:p>
        </p:txBody>
      </p:sp>
      <p:pic>
        <p:nvPicPr>
          <p:cNvPr id="315" name="Google Shape;315;p37"/>
          <p:cNvPicPr preferRelativeResize="0"/>
          <p:nvPr/>
        </p:nvPicPr>
        <p:blipFill rotWithShape="1">
          <a:blip r:embed="rId3">
            <a:alphaModFix/>
          </a:blip>
          <a:srcRect b="6144" l="0" r="0" t="6146"/>
          <a:stretch/>
        </p:blipFill>
        <p:spPr>
          <a:xfrm>
            <a:off x="0" y="6232046"/>
            <a:ext cx="12192000" cy="499901"/>
          </a:xfrm>
          <a:prstGeom prst="rect">
            <a:avLst/>
          </a:prstGeom>
          <a:noFill/>
          <a:ln>
            <a:noFill/>
          </a:ln>
        </p:spPr>
      </p:pic>
      <p:sp>
        <p:nvSpPr>
          <p:cNvPr id="316" name="Google Shape;316;p37"/>
          <p:cNvSpPr/>
          <p:nvPr/>
        </p:nvSpPr>
        <p:spPr>
          <a:xfrm>
            <a:off x="2205647" y="490212"/>
            <a:ext cx="8092433" cy="58473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US" sz="3200" u="none" cap="none" strike="noStrike">
                <a:solidFill>
                  <a:srgbClr val="595959"/>
                </a:solidFill>
                <a:latin typeface="Arial"/>
                <a:ea typeface="Arial"/>
                <a:cs typeface="Arial"/>
                <a:sym typeface="Arial"/>
              </a:rPr>
              <a:t>Program Eligibility Criteria</a:t>
            </a:r>
            <a:endParaRPr b="0" i="0" sz="3200" u="none" cap="none" strike="noStrike">
              <a:solidFill>
                <a:srgbClr val="595959"/>
              </a:solidFill>
              <a:latin typeface="Arial"/>
              <a:ea typeface="Arial"/>
              <a:cs typeface="Arial"/>
              <a:sym typeface="Arial"/>
            </a:endParaRPr>
          </a:p>
        </p:txBody>
      </p:sp>
      <p:pic>
        <p:nvPicPr>
          <p:cNvPr id="317" name="Google Shape;317;p37"/>
          <p:cNvPicPr preferRelativeResize="0"/>
          <p:nvPr/>
        </p:nvPicPr>
        <p:blipFill rotWithShape="1">
          <a:blip r:embed="rId4">
            <a:alphaModFix/>
          </a:blip>
          <a:srcRect b="0" l="0" r="0" t="0"/>
          <a:stretch/>
        </p:blipFill>
        <p:spPr>
          <a:xfrm rot="60000">
            <a:off x="3522571" y="371967"/>
            <a:ext cx="5458584" cy="140595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14"/>
                                        </p:tgtEl>
                                        <p:attrNameLst>
                                          <p:attrName>style.visibility</p:attrName>
                                        </p:attrNameLst>
                                      </p:cBhvr>
                                      <p:to>
                                        <p:strVal val="visible"/>
                                      </p:to>
                                    </p:set>
                                    <p:animEffect filter="fade" transition="in">
                                      <p:cBhvr>
                                        <p:cTn dur="500"/>
                                        <p:tgtEl>
                                          <p:spTgt spid="3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38"/>
          <p:cNvSpPr txBox="1"/>
          <p:nvPr/>
        </p:nvSpPr>
        <p:spPr>
          <a:xfrm>
            <a:off x="762001" y="1499081"/>
            <a:ext cx="10141527" cy="4308831"/>
          </a:xfrm>
          <a:prstGeom prst="rect">
            <a:avLst/>
          </a:prstGeom>
          <a:noFill/>
          <a:ln>
            <a:noFill/>
          </a:ln>
        </p:spPr>
        <p:txBody>
          <a:bodyPr anchorCtr="0" anchor="t" bIns="45700" lIns="91425" spcFirstLastPara="1" rIns="91425" wrap="square" tIns="45700">
            <a:spAutoFit/>
          </a:bodyPr>
          <a:lstStyle/>
          <a:p>
            <a:pPr indent="-457200" lvl="0" marL="457200" marR="0" rtl="0" algn="l">
              <a:lnSpc>
                <a:spcPct val="100000"/>
              </a:lnSpc>
              <a:spcBef>
                <a:spcPts val="0"/>
              </a:spcBef>
              <a:spcAft>
                <a:spcPts val="0"/>
              </a:spcAft>
              <a:buClr>
                <a:srgbClr val="000000"/>
              </a:buClr>
              <a:buSzPts val="2800"/>
              <a:buFont typeface="Arial"/>
              <a:buChar char="•"/>
            </a:pPr>
            <a:r>
              <a:rPr b="0" i="0" lang="en-US" sz="2800" u="none" cap="none" strike="noStrike">
                <a:solidFill>
                  <a:srgbClr val="006C9B"/>
                </a:solidFill>
                <a:latin typeface="Arial"/>
                <a:ea typeface="Arial"/>
                <a:cs typeface="Arial"/>
                <a:sym typeface="Arial"/>
              </a:rPr>
              <a:t>Applications strongly encouraged from members of equity-seeking groups including women, Black, Indigenous and other racialized youth, LGBTQ2S+ youth and youth with disabilities.</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1200"/>
              </a:spcBef>
              <a:spcAft>
                <a:spcPts val="0"/>
              </a:spcAft>
              <a:buClr>
                <a:srgbClr val="000000"/>
              </a:buClr>
              <a:buSzPts val="2800"/>
              <a:buFont typeface="Arial"/>
              <a:buChar char="•"/>
            </a:pPr>
            <a:r>
              <a:rPr b="0" i="0" lang="en-US" sz="2800" u="none" cap="none" strike="noStrike">
                <a:solidFill>
                  <a:srgbClr val="006C9B"/>
                </a:solidFill>
                <a:latin typeface="Arial"/>
                <a:ea typeface="Arial"/>
                <a:cs typeface="Arial"/>
                <a:sym typeface="Arial"/>
              </a:rPr>
              <a:t>Cannot be in full time work or full-time school </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1200"/>
              </a:spcBef>
              <a:spcAft>
                <a:spcPts val="0"/>
              </a:spcAft>
              <a:buClr>
                <a:srgbClr val="000000"/>
              </a:buClr>
              <a:buSzPts val="2800"/>
              <a:buFont typeface="Arial"/>
              <a:buChar char="•"/>
            </a:pPr>
            <a:r>
              <a:rPr b="0" i="0" lang="en-US" sz="2800" u="none" cap="none" strike="noStrike">
                <a:solidFill>
                  <a:srgbClr val="006C9B"/>
                </a:solidFill>
                <a:latin typeface="Arial"/>
                <a:ea typeface="Arial"/>
                <a:cs typeface="Arial"/>
                <a:sym typeface="Arial"/>
              </a:rPr>
              <a:t>Must be legally able to work in Canada</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1200"/>
              </a:spcBef>
              <a:spcAft>
                <a:spcPts val="0"/>
              </a:spcAft>
              <a:buClr>
                <a:srgbClr val="000000"/>
              </a:buClr>
              <a:buSzPts val="2800"/>
              <a:buFont typeface="Arial"/>
              <a:buChar char="•"/>
            </a:pPr>
            <a:r>
              <a:rPr b="0" i="0" lang="en-US" sz="2800" u="none" cap="none" strike="noStrike">
                <a:solidFill>
                  <a:srgbClr val="006C9B"/>
                </a:solidFill>
                <a:latin typeface="Arial"/>
                <a:ea typeface="Arial"/>
                <a:cs typeface="Arial"/>
                <a:sym typeface="Arial"/>
              </a:rPr>
              <a:t>Strong, demonstrated motivation to work and learn.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1200"/>
              </a:spcAft>
              <a:buClr>
                <a:srgbClr val="000000"/>
              </a:buClr>
              <a:buSzPts val="2800"/>
              <a:buFont typeface="Arial"/>
              <a:buNone/>
            </a:pPr>
            <a:r>
              <a:t/>
            </a:r>
            <a:endParaRPr b="0" i="0" sz="2800" u="none" cap="none" strike="noStrike">
              <a:solidFill>
                <a:srgbClr val="2F5496"/>
              </a:solidFill>
              <a:latin typeface="Arial"/>
              <a:ea typeface="Arial"/>
              <a:cs typeface="Arial"/>
              <a:sym typeface="Arial"/>
            </a:endParaRPr>
          </a:p>
        </p:txBody>
      </p:sp>
      <p:pic>
        <p:nvPicPr>
          <p:cNvPr id="323" name="Google Shape;323;p38"/>
          <p:cNvPicPr preferRelativeResize="0"/>
          <p:nvPr/>
        </p:nvPicPr>
        <p:blipFill rotWithShape="1">
          <a:blip r:embed="rId3">
            <a:alphaModFix/>
          </a:blip>
          <a:srcRect b="6144" l="0" r="0" t="6146"/>
          <a:stretch/>
        </p:blipFill>
        <p:spPr>
          <a:xfrm>
            <a:off x="0" y="6232046"/>
            <a:ext cx="12192000" cy="499901"/>
          </a:xfrm>
          <a:prstGeom prst="rect">
            <a:avLst/>
          </a:prstGeom>
          <a:noFill/>
          <a:ln>
            <a:noFill/>
          </a:ln>
        </p:spPr>
      </p:pic>
      <p:sp>
        <p:nvSpPr>
          <p:cNvPr id="324" name="Google Shape;324;p38"/>
          <p:cNvSpPr/>
          <p:nvPr/>
        </p:nvSpPr>
        <p:spPr>
          <a:xfrm>
            <a:off x="2205647" y="490212"/>
            <a:ext cx="8092433" cy="58473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US" sz="3200" u="none" cap="none" strike="noStrike">
                <a:solidFill>
                  <a:srgbClr val="595959"/>
                </a:solidFill>
                <a:latin typeface="Arial"/>
                <a:ea typeface="Arial"/>
                <a:cs typeface="Arial"/>
                <a:sym typeface="Arial"/>
              </a:rPr>
              <a:t>Program Eligibility Criteria</a:t>
            </a:r>
            <a:endParaRPr b="0" i="0" sz="3200" u="none" cap="none" strike="noStrike">
              <a:solidFill>
                <a:srgbClr val="595959"/>
              </a:solidFill>
              <a:latin typeface="Arial"/>
              <a:ea typeface="Arial"/>
              <a:cs typeface="Arial"/>
              <a:sym typeface="Arial"/>
            </a:endParaRPr>
          </a:p>
        </p:txBody>
      </p:sp>
      <p:pic>
        <p:nvPicPr>
          <p:cNvPr id="325" name="Google Shape;325;p38"/>
          <p:cNvPicPr preferRelativeResize="0"/>
          <p:nvPr/>
        </p:nvPicPr>
        <p:blipFill rotWithShape="1">
          <a:blip r:embed="rId4">
            <a:alphaModFix/>
          </a:blip>
          <a:srcRect b="0" l="0" r="0" t="0"/>
          <a:stretch/>
        </p:blipFill>
        <p:spPr>
          <a:xfrm rot="60000">
            <a:off x="3522571" y="347108"/>
            <a:ext cx="5458584" cy="140595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22"/>
                                        </p:tgtEl>
                                        <p:attrNameLst>
                                          <p:attrName>style.visibility</p:attrName>
                                        </p:attrNameLst>
                                      </p:cBhvr>
                                      <p:to>
                                        <p:strVal val="visible"/>
                                      </p:to>
                                    </p:set>
                                    <p:animEffect filter="fade" transition="in">
                                      <p:cBhvr>
                                        <p:cTn dur="500"/>
                                        <p:tgtEl>
                                          <p:spTgt spid="3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pic>
        <p:nvPicPr>
          <p:cNvPr descr="Diagram&#10;&#10;Description automatically generated" id="330" name="Google Shape;330;p39"/>
          <p:cNvPicPr preferRelativeResize="0"/>
          <p:nvPr/>
        </p:nvPicPr>
        <p:blipFill rotWithShape="1">
          <a:blip r:embed="rId3">
            <a:alphaModFix/>
          </a:blip>
          <a:srcRect b="0" l="0" r="0" t="0"/>
          <a:stretch/>
        </p:blipFill>
        <p:spPr>
          <a:xfrm>
            <a:off x="0" y="-1478634"/>
            <a:ext cx="12191999" cy="7326772"/>
          </a:xfrm>
          <a:prstGeom prst="rect">
            <a:avLst/>
          </a:prstGeom>
          <a:noFill/>
          <a:ln>
            <a:noFill/>
          </a:ln>
        </p:spPr>
      </p:pic>
      <p:pic>
        <p:nvPicPr>
          <p:cNvPr id="331" name="Google Shape;331;p39"/>
          <p:cNvPicPr preferRelativeResize="0"/>
          <p:nvPr/>
        </p:nvPicPr>
        <p:blipFill rotWithShape="1">
          <a:blip r:embed="rId4">
            <a:alphaModFix/>
          </a:blip>
          <a:srcRect b="6144" l="0" r="0" t="6146"/>
          <a:stretch/>
        </p:blipFill>
        <p:spPr>
          <a:xfrm>
            <a:off x="0" y="6232046"/>
            <a:ext cx="12192000" cy="499901"/>
          </a:xfrm>
          <a:prstGeom prst="rect">
            <a:avLst/>
          </a:prstGeom>
          <a:noFill/>
          <a:ln>
            <a:noFill/>
          </a:ln>
        </p:spPr>
      </p:pic>
      <p:sp>
        <p:nvSpPr>
          <p:cNvPr id="332" name="Google Shape;332;p39"/>
          <p:cNvSpPr/>
          <p:nvPr/>
        </p:nvSpPr>
        <p:spPr>
          <a:xfrm>
            <a:off x="376847" y="1009862"/>
            <a:ext cx="5719153" cy="341627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b="1" i="0" lang="en-US" sz="5400" u="none" cap="none" strike="noStrike">
                <a:solidFill>
                  <a:schemeClr val="lt1"/>
                </a:solidFill>
                <a:latin typeface="Arial"/>
                <a:ea typeface="Arial"/>
                <a:cs typeface="Arial"/>
                <a:sym typeface="Arial"/>
              </a:rPr>
              <a:t>Next programs start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5400"/>
              <a:buFont typeface="Arial"/>
              <a:buNone/>
            </a:pPr>
            <a:r>
              <a:rPr b="1" i="0" lang="en-US" sz="5400" u="none" cap="none" strike="noStrike">
                <a:solidFill>
                  <a:schemeClr val="lt1"/>
                </a:solidFill>
                <a:latin typeface="Arial"/>
                <a:ea typeface="Arial"/>
                <a:cs typeface="Arial"/>
                <a:sym typeface="Arial"/>
              </a:rPr>
              <a:t>September 20</a:t>
            </a:r>
            <a:r>
              <a:rPr b="1" baseline="30000" i="0" lang="en-US" sz="5400" u="none" cap="none" strike="noStrike">
                <a:solidFill>
                  <a:schemeClr val="lt1"/>
                </a:solidFill>
                <a:latin typeface="Arial"/>
                <a:ea typeface="Arial"/>
                <a:cs typeface="Arial"/>
                <a:sym typeface="Arial"/>
              </a:rPr>
              <a:t>th</a:t>
            </a:r>
            <a:r>
              <a:rPr b="1" i="0" lang="en-US" sz="5400" u="none" cap="none" strike="noStrike">
                <a:solidFill>
                  <a:schemeClr val="lt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5400"/>
              <a:buFont typeface="Arial"/>
              <a:buNone/>
            </a:pPr>
            <a:r>
              <a:t/>
            </a:r>
            <a:endParaRPr b="0" i="0" sz="5400" u="none" cap="none" strike="noStrike">
              <a:solidFill>
                <a:schemeClr val="l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32"/>
                                        </p:tgtEl>
                                        <p:attrNameLst>
                                          <p:attrName>style.visibility</p:attrName>
                                        </p:attrNameLst>
                                      </p:cBhvr>
                                      <p:to>
                                        <p:strVal val="visible"/>
                                      </p:to>
                                    </p:set>
                                    <p:animEffect filter="fade" transition="in">
                                      <p:cBhvr>
                                        <p:cTn dur="1000"/>
                                        <p:tgtEl>
                                          <p:spTgt spid="3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40"/>
          <p:cNvSpPr txBox="1"/>
          <p:nvPr/>
        </p:nvSpPr>
        <p:spPr>
          <a:xfrm>
            <a:off x="5651393" y="1197640"/>
            <a:ext cx="6024600" cy="307800"/>
          </a:xfrm>
          <a:prstGeom prst="rect">
            <a:avLst/>
          </a:prstGeom>
          <a:noFill/>
          <a:ln>
            <a:noFill/>
          </a:ln>
        </p:spPr>
        <p:txBody>
          <a:bodyPr anchorCtr="0" anchor="t" bIns="45700" lIns="91425" spcFirstLastPara="1" rIns="91425" wrap="square" tIns="45700">
            <a:spAutoFit/>
          </a:bodyPr>
          <a:lstStyle/>
          <a:p>
            <a:pPr indent="0" lvl="0" marL="914400" marR="0" rtl="0" algn="l">
              <a:lnSpc>
                <a:spcPct val="100000"/>
              </a:lnSpc>
              <a:spcBef>
                <a:spcPts val="1200"/>
              </a:spcBef>
              <a:spcAft>
                <a:spcPts val="120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38" name="Google Shape;338;p40"/>
          <p:cNvPicPr preferRelativeResize="0"/>
          <p:nvPr/>
        </p:nvPicPr>
        <p:blipFill rotWithShape="1">
          <a:blip r:embed="rId3">
            <a:alphaModFix/>
          </a:blip>
          <a:srcRect b="6144" l="0" r="0" t="6146"/>
          <a:stretch/>
        </p:blipFill>
        <p:spPr>
          <a:xfrm>
            <a:off x="0" y="6232046"/>
            <a:ext cx="12192000" cy="499901"/>
          </a:xfrm>
          <a:prstGeom prst="rect">
            <a:avLst/>
          </a:prstGeom>
          <a:noFill/>
          <a:ln>
            <a:noFill/>
          </a:ln>
        </p:spPr>
      </p:pic>
      <p:sp>
        <p:nvSpPr>
          <p:cNvPr id="339" name="Google Shape;339;p40"/>
          <p:cNvSpPr/>
          <p:nvPr/>
        </p:nvSpPr>
        <p:spPr>
          <a:xfrm>
            <a:off x="3604072" y="126053"/>
            <a:ext cx="4983855" cy="58473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t/>
            </a:r>
            <a:endParaRPr b="0" i="0" sz="3200" u="none" cap="none" strike="noStrike">
              <a:solidFill>
                <a:srgbClr val="595959"/>
              </a:solidFill>
              <a:latin typeface="Arial"/>
              <a:ea typeface="Arial"/>
              <a:cs typeface="Arial"/>
              <a:sym typeface="Arial"/>
            </a:endParaRPr>
          </a:p>
        </p:txBody>
      </p:sp>
      <p:sp>
        <p:nvSpPr>
          <p:cNvPr id="340" name="Google Shape;340;p40"/>
          <p:cNvSpPr txBox="1"/>
          <p:nvPr/>
        </p:nvSpPr>
        <p:spPr>
          <a:xfrm>
            <a:off x="2488800" y="1693200"/>
            <a:ext cx="9703200" cy="5823900"/>
          </a:xfrm>
          <a:prstGeom prst="rect">
            <a:avLst/>
          </a:prstGeom>
          <a:noFill/>
          <a:ln>
            <a:noFill/>
          </a:ln>
        </p:spPr>
        <p:txBody>
          <a:bodyPr anchorCtr="0" anchor="t" bIns="91425" lIns="91425" spcFirstLastPara="1" rIns="91425" wrap="square" tIns="91425">
            <a:spAutoFit/>
          </a:bodyPr>
          <a:lstStyle/>
          <a:p>
            <a:pPr indent="0" lvl="0" marL="0" marR="0" rtl="0" algn="l">
              <a:lnSpc>
                <a:spcPct val="90000"/>
              </a:lnSpc>
              <a:spcBef>
                <a:spcPts val="1000"/>
              </a:spcBef>
              <a:spcAft>
                <a:spcPts val="0"/>
              </a:spcAft>
              <a:buClr>
                <a:srgbClr val="000000"/>
              </a:buClr>
              <a:buSzPts val="3700"/>
              <a:buFont typeface="Arial"/>
              <a:buNone/>
            </a:pPr>
            <a:r>
              <a:t/>
            </a:r>
            <a:endParaRPr b="0" i="0" sz="37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rgbClr val="000000"/>
              </a:buClr>
              <a:buSzPts val="3700"/>
              <a:buFont typeface="Arial"/>
              <a:buNone/>
            </a:pPr>
            <a:r>
              <a:rPr lang="en-US" sz="3700">
                <a:solidFill>
                  <a:schemeClr val="dk1"/>
                </a:solidFill>
                <a:latin typeface="Calibri"/>
                <a:ea typeface="Calibri"/>
                <a:cs typeface="Calibri"/>
                <a:sym typeface="Calibri"/>
              </a:rPr>
              <a:t>     </a:t>
            </a:r>
            <a:r>
              <a:rPr b="0" i="0" lang="en-US" sz="3700" u="none" cap="none" strike="noStrike">
                <a:solidFill>
                  <a:schemeClr val="dk1"/>
                </a:solidFill>
                <a:latin typeface="Calibri"/>
                <a:ea typeface="Calibri"/>
                <a:cs typeface="Calibri"/>
                <a:sym typeface="Calibri"/>
              </a:rPr>
              <a:t>Leul - Jr. Data Analyst Graduate - May 2021</a:t>
            </a:r>
            <a:endParaRPr b="0" i="0" sz="37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rgbClr val="000000"/>
              </a:buClr>
              <a:buSzPts val="3700"/>
              <a:buFont typeface="Arial"/>
              <a:buNone/>
            </a:pPr>
            <a:r>
              <a:t/>
            </a:r>
            <a:endParaRPr b="0" i="0" sz="37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rgbClr val="000000"/>
              </a:buClr>
              <a:buSzPts val="3700"/>
              <a:buFont typeface="Arial"/>
              <a:buNone/>
            </a:pPr>
            <a:r>
              <a:t/>
            </a:r>
            <a:endParaRPr sz="3700">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rgbClr val="000000"/>
              </a:buClr>
              <a:buSzPts val="3700"/>
              <a:buFont typeface="Arial"/>
              <a:buNone/>
            </a:pPr>
            <a:r>
              <a:rPr lang="en-US" sz="3700">
                <a:solidFill>
                  <a:schemeClr val="dk1"/>
                </a:solidFill>
                <a:latin typeface="Calibri"/>
                <a:ea typeface="Calibri"/>
                <a:cs typeface="Calibri"/>
                <a:sym typeface="Calibri"/>
              </a:rPr>
              <a:t>    </a:t>
            </a:r>
            <a:r>
              <a:rPr b="0" i="0" lang="en-US" sz="3700" u="none" cap="none" strike="noStrike">
                <a:solidFill>
                  <a:schemeClr val="dk1"/>
                </a:solidFill>
                <a:latin typeface="Calibri"/>
                <a:ea typeface="Calibri"/>
                <a:cs typeface="Calibri"/>
                <a:sym typeface="Calibri"/>
              </a:rPr>
              <a:t>Winne - Jr. Data Analyst Graduate - May 2021</a:t>
            </a:r>
            <a:endParaRPr b="0" i="0" sz="37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rgbClr val="000000"/>
              </a:buClr>
              <a:buSzPts val="3700"/>
              <a:buFont typeface="Arial"/>
              <a:buNone/>
            </a:pPr>
            <a:r>
              <a:t/>
            </a:r>
            <a:endParaRPr b="0" i="0" sz="37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rgbClr val="000000"/>
              </a:buClr>
              <a:buSzPts val="3700"/>
              <a:buFont typeface="Arial"/>
              <a:buNone/>
            </a:pPr>
            <a:r>
              <a:t/>
            </a:r>
            <a:endParaRPr b="0" i="0" sz="37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rgbClr val="000000"/>
              </a:buClr>
              <a:buSzPts val="3700"/>
              <a:buFont typeface="Arial"/>
              <a:buNone/>
            </a:pPr>
            <a:r>
              <a:t/>
            </a:r>
            <a:endParaRPr b="0" i="0" sz="37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rgbClr val="000000"/>
              </a:buClr>
              <a:buSzPts val="3700"/>
              <a:buFont typeface="Arial"/>
              <a:buNone/>
            </a:pPr>
            <a:r>
              <a:t/>
            </a:r>
            <a:endParaRPr b="0" i="0" sz="3700" u="none" cap="none" strike="noStrike">
              <a:solidFill>
                <a:schemeClr val="dk1"/>
              </a:solidFill>
              <a:latin typeface="Calibri"/>
              <a:ea typeface="Calibri"/>
              <a:cs typeface="Calibri"/>
              <a:sym typeface="Calibri"/>
            </a:endParaRPr>
          </a:p>
        </p:txBody>
      </p:sp>
      <p:pic>
        <p:nvPicPr>
          <p:cNvPr id="341" name="Google Shape;341;p40"/>
          <p:cNvPicPr preferRelativeResize="0"/>
          <p:nvPr/>
        </p:nvPicPr>
        <p:blipFill rotWithShape="1">
          <a:blip r:embed="rId4">
            <a:alphaModFix/>
          </a:blip>
          <a:srcRect b="0" l="0" r="0" t="0"/>
          <a:stretch/>
        </p:blipFill>
        <p:spPr>
          <a:xfrm>
            <a:off x="1135225" y="1869226"/>
            <a:ext cx="1639991" cy="1457650"/>
          </a:xfrm>
          <a:prstGeom prst="rect">
            <a:avLst/>
          </a:prstGeom>
          <a:noFill/>
          <a:ln>
            <a:noFill/>
          </a:ln>
        </p:spPr>
      </p:pic>
      <p:pic>
        <p:nvPicPr>
          <p:cNvPr id="342" name="Google Shape;342;p40"/>
          <p:cNvPicPr preferRelativeResize="0"/>
          <p:nvPr/>
        </p:nvPicPr>
        <p:blipFill rotWithShape="1">
          <a:blip r:embed="rId5">
            <a:alphaModFix/>
          </a:blip>
          <a:srcRect b="0" l="0" r="0" t="0"/>
          <a:stretch/>
        </p:blipFill>
        <p:spPr>
          <a:xfrm>
            <a:off x="1135225" y="3935700"/>
            <a:ext cx="1550675" cy="1378275"/>
          </a:xfrm>
          <a:prstGeom prst="rect">
            <a:avLst/>
          </a:prstGeom>
          <a:noFill/>
          <a:ln>
            <a:noFill/>
          </a:ln>
        </p:spPr>
      </p:pic>
      <p:sp>
        <p:nvSpPr>
          <p:cNvPr id="343" name="Google Shape;343;p40"/>
          <p:cNvSpPr txBox="1"/>
          <p:nvPr/>
        </p:nvSpPr>
        <p:spPr>
          <a:xfrm>
            <a:off x="0" y="0"/>
            <a:ext cx="3000000" cy="169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4" name="Google Shape;344;p40"/>
          <p:cNvSpPr txBox="1"/>
          <p:nvPr/>
        </p:nvSpPr>
        <p:spPr>
          <a:xfrm>
            <a:off x="1746025" y="409425"/>
            <a:ext cx="9355800" cy="1015800"/>
          </a:xfrm>
          <a:prstGeom prst="rect">
            <a:avLst/>
          </a:prstGeom>
          <a:noFill/>
          <a:ln>
            <a:noFill/>
          </a:ln>
        </p:spPr>
        <p:txBody>
          <a:bodyPr anchorCtr="0" anchor="t" bIns="91425" lIns="91425" spcFirstLastPara="1" rIns="91425" wrap="square" tIns="91425">
            <a:spAutoFit/>
          </a:bodyPr>
          <a:lstStyle/>
          <a:p>
            <a:pPr indent="0" lvl="0" marL="0" marR="0" rtl="0" algn="ctr">
              <a:lnSpc>
                <a:spcPct val="90000"/>
              </a:lnSpc>
              <a:spcBef>
                <a:spcPts val="0"/>
              </a:spcBef>
              <a:spcAft>
                <a:spcPts val="0"/>
              </a:spcAft>
              <a:buClr>
                <a:schemeClr val="dk1"/>
              </a:buClr>
              <a:buSzPts val="1100"/>
              <a:buFont typeface="Arial"/>
              <a:buNone/>
            </a:pPr>
            <a:r>
              <a:rPr b="0" i="0" lang="en-US" sz="6000" u="none" cap="none" strike="noStrike">
                <a:solidFill>
                  <a:schemeClr val="dk1"/>
                </a:solidFill>
                <a:latin typeface="Calibri"/>
                <a:ea typeface="Calibri"/>
                <a:cs typeface="Calibri"/>
                <a:sym typeface="Calibri"/>
              </a:rPr>
              <a:t>NPower Canada - Alumni</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37"/>
                                        </p:tgtEl>
                                        <p:attrNameLst>
                                          <p:attrName>style.visibility</p:attrName>
                                        </p:attrNameLst>
                                      </p:cBhvr>
                                      <p:to>
                                        <p:strVal val="visible"/>
                                      </p:to>
                                    </p:set>
                                    <p:animEffect filter="fade" transition="in">
                                      <p:cBhvr>
                                        <p:cTn dur="500"/>
                                        <p:tgtEl>
                                          <p:spTgt spid="3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gef898e2618_1_3"/>
          <p:cNvSpPr txBox="1"/>
          <p:nvPr/>
        </p:nvSpPr>
        <p:spPr>
          <a:xfrm>
            <a:off x="5651393" y="1197640"/>
            <a:ext cx="6024600" cy="4309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600"/>
              <a:buFont typeface="Arial"/>
              <a:buNone/>
            </a:pPr>
            <a:r>
              <a:rPr b="0" i="0" lang="en-US" sz="2600" u="none" cap="none" strike="noStrike">
                <a:solidFill>
                  <a:srgbClr val="006C9B"/>
                </a:solidFill>
                <a:latin typeface="Arial"/>
                <a:ea typeface="Arial"/>
                <a:cs typeface="Arial"/>
                <a:sym typeface="Arial"/>
              </a:rPr>
              <a:t>Apply online</a:t>
            </a:r>
            <a:r>
              <a:rPr b="0" i="0" lang="en-US" sz="2800" u="none" cap="none" strike="noStrike">
                <a:solidFill>
                  <a:srgbClr val="006C9B"/>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457200" lvl="0" marL="984250" marR="0" rtl="0" algn="l">
              <a:lnSpc>
                <a:spcPct val="100000"/>
              </a:lnSpc>
              <a:spcBef>
                <a:spcPts val="1200"/>
              </a:spcBef>
              <a:spcAft>
                <a:spcPts val="0"/>
              </a:spcAft>
              <a:buClr>
                <a:srgbClr val="000000"/>
              </a:buClr>
              <a:buSzPts val="2400"/>
              <a:buFont typeface="Arial"/>
              <a:buChar char="•"/>
            </a:pPr>
            <a:r>
              <a:rPr b="0" i="0" lang="en-US" sz="2400" u="sng" cap="none" strike="noStrike">
                <a:solidFill>
                  <a:srgbClr val="006C9B"/>
                </a:solidFill>
                <a:latin typeface="Arial"/>
                <a:ea typeface="Arial"/>
                <a:cs typeface="Arial"/>
                <a:sym typeface="Arial"/>
                <a:hlinkClick r:id="rId3">
                  <a:extLst>
                    <a:ext uri="{A12FA001-AC4F-418D-AE19-62706E023703}">
                      <ahyp:hlinkClr val="tx"/>
                    </a:ext>
                  </a:extLst>
                </a:hlinkClick>
              </a:rPr>
              <a:t>https://npowercanada.ca/youth/</a:t>
            </a:r>
            <a:endParaRPr b="0" i="0" sz="2400" u="none" cap="none" strike="noStrike">
              <a:solidFill>
                <a:srgbClr val="006C9B"/>
              </a:solidFill>
              <a:latin typeface="Arial"/>
              <a:ea typeface="Arial"/>
              <a:cs typeface="Arial"/>
              <a:sym typeface="Arial"/>
            </a:endParaRPr>
          </a:p>
          <a:p>
            <a:pPr indent="-368300" lvl="0" marL="984250" marR="0" rtl="0" algn="l">
              <a:lnSpc>
                <a:spcPct val="100000"/>
              </a:lnSpc>
              <a:spcBef>
                <a:spcPts val="1200"/>
              </a:spcBef>
              <a:spcAft>
                <a:spcPts val="0"/>
              </a:spcAft>
              <a:buClr>
                <a:srgbClr val="000000"/>
              </a:buClr>
              <a:buSzPts val="1400"/>
              <a:buFont typeface="Arial"/>
              <a:buNone/>
            </a:pPr>
            <a:r>
              <a:t/>
            </a:r>
            <a:endParaRPr b="0" i="0" sz="1400" u="none" cap="none" strike="noStrike">
              <a:solidFill>
                <a:srgbClr val="006C9B"/>
              </a:solidFill>
              <a:latin typeface="Arial"/>
              <a:ea typeface="Arial"/>
              <a:cs typeface="Arial"/>
              <a:sym typeface="Arial"/>
            </a:endParaRPr>
          </a:p>
          <a:p>
            <a:pPr indent="-457200" lvl="0" marL="984250" marR="0" rtl="0" algn="l">
              <a:lnSpc>
                <a:spcPct val="100000"/>
              </a:lnSpc>
              <a:spcBef>
                <a:spcPts val="0"/>
              </a:spcBef>
              <a:spcAft>
                <a:spcPts val="0"/>
              </a:spcAft>
              <a:buClr>
                <a:srgbClr val="000000"/>
              </a:buClr>
              <a:buSzPts val="2400"/>
              <a:buFont typeface="Arial"/>
              <a:buChar char="•"/>
            </a:pPr>
            <a:r>
              <a:rPr b="0" i="0" lang="en-US" sz="2400" u="none" cap="none" strike="noStrike">
                <a:solidFill>
                  <a:srgbClr val="006C9B"/>
                </a:solidFill>
                <a:latin typeface="Arial"/>
                <a:ea typeface="Arial"/>
                <a:cs typeface="Arial"/>
                <a:sym typeface="Arial"/>
              </a:rPr>
              <a:t>You will receive an email from the Admissions Team – </a:t>
            </a:r>
            <a:r>
              <a:rPr b="0" i="1" lang="en-US" sz="2400" u="none" cap="none" strike="noStrike">
                <a:solidFill>
                  <a:srgbClr val="006C9B"/>
                </a:solidFill>
                <a:latin typeface="Arial"/>
                <a:ea typeface="Arial"/>
                <a:cs typeface="Arial"/>
                <a:sym typeface="Arial"/>
              </a:rPr>
              <a:t>Thanks for applying </a:t>
            </a:r>
            <a:endParaRPr b="0" i="0" sz="1400" u="none" cap="none" strike="noStrike">
              <a:solidFill>
                <a:srgbClr val="000000"/>
              </a:solidFill>
              <a:latin typeface="Arial"/>
              <a:ea typeface="Arial"/>
              <a:cs typeface="Arial"/>
              <a:sym typeface="Arial"/>
            </a:endParaRPr>
          </a:p>
          <a:p>
            <a:pPr indent="-457200" lvl="0" marL="984250" marR="0" rtl="0" algn="l">
              <a:lnSpc>
                <a:spcPct val="100000"/>
              </a:lnSpc>
              <a:spcBef>
                <a:spcPts val="1200"/>
              </a:spcBef>
              <a:spcAft>
                <a:spcPts val="0"/>
              </a:spcAft>
              <a:buClr>
                <a:srgbClr val="000000"/>
              </a:buClr>
              <a:buSzPts val="2400"/>
              <a:buFont typeface="Arial"/>
              <a:buChar char="•"/>
            </a:pPr>
            <a:r>
              <a:rPr b="0" i="0" lang="en-US" sz="2400" u="none" cap="none" strike="noStrike">
                <a:solidFill>
                  <a:srgbClr val="006C9B"/>
                </a:solidFill>
                <a:latin typeface="Arial"/>
                <a:ea typeface="Arial"/>
                <a:cs typeface="Arial"/>
                <a:sym typeface="Arial"/>
              </a:rPr>
              <a:t>Follow-up from the Admissions team in 24-72 hours</a:t>
            </a:r>
            <a:endParaRPr b="0" i="0" sz="1400" u="none" cap="none" strike="noStrike">
              <a:solidFill>
                <a:srgbClr val="000000"/>
              </a:solidFill>
              <a:latin typeface="Arial"/>
              <a:ea typeface="Arial"/>
              <a:cs typeface="Arial"/>
              <a:sym typeface="Arial"/>
            </a:endParaRPr>
          </a:p>
          <a:p>
            <a:pPr indent="-457200" lvl="2" marL="984250" marR="0" rtl="0" algn="l">
              <a:lnSpc>
                <a:spcPct val="100000"/>
              </a:lnSpc>
              <a:spcBef>
                <a:spcPts val="1200"/>
              </a:spcBef>
              <a:spcAft>
                <a:spcPts val="1200"/>
              </a:spcAft>
              <a:buClr>
                <a:srgbClr val="000000"/>
              </a:buClr>
              <a:buSzPts val="2400"/>
              <a:buFont typeface="Arial"/>
              <a:buChar char="•"/>
            </a:pPr>
            <a:r>
              <a:rPr b="0" i="0" lang="en-US" sz="2400" u="none" cap="none" strike="noStrike">
                <a:solidFill>
                  <a:srgbClr val="006C9B"/>
                </a:solidFill>
                <a:latin typeface="Arial"/>
                <a:ea typeface="Arial"/>
                <a:cs typeface="Arial"/>
                <a:sym typeface="Arial"/>
              </a:rPr>
              <a:t>If you do not receive an email please </a:t>
            </a:r>
            <a:r>
              <a:rPr b="1" i="0" lang="en-US" sz="2400" u="none" cap="none" strike="noStrike">
                <a:solidFill>
                  <a:srgbClr val="006C9B"/>
                </a:solidFill>
                <a:latin typeface="Arial"/>
                <a:ea typeface="Arial"/>
                <a:cs typeface="Arial"/>
                <a:sym typeface="Arial"/>
              </a:rPr>
              <a:t>check your spam folder</a:t>
            </a:r>
            <a:endParaRPr b="0" i="0" sz="1400" u="none" cap="none" strike="noStrike">
              <a:solidFill>
                <a:srgbClr val="000000"/>
              </a:solidFill>
              <a:latin typeface="Arial"/>
              <a:ea typeface="Arial"/>
              <a:cs typeface="Arial"/>
              <a:sym typeface="Arial"/>
            </a:endParaRPr>
          </a:p>
        </p:txBody>
      </p:sp>
      <p:pic>
        <p:nvPicPr>
          <p:cNvPr id="350" name="Google Shape;350;gef898e2618_1_3"/>
          <p:cNvPicPr preferRelativeResize="0"/>
          <p:nvPr/>
        </p:nvPicPr>
        <p:blipFill rotWithShape="1">
          <a:blip r:embed="rId4">
            <a:alphaModFix/>
          </a:blip>
          <a:srcRect b="6138" l="0" r="0" t="6148"/>
          <a:stretch/>
        </p:blipFill>
        <p:spPr>
          <a:xfrm>
            <a:off x="0" y="6232046"/>
            <a:ext cx="12192000" cy="499901"/>
          </a:xfrm>
          <a:prstGeom prst="rect">
            <a:avLst/>
          </a:prstGeom>
          <a:noFill/>
          <a:ln>
            <a:noFill/>
          </a:ln>
        </p:spPr>
      </p:pic>
      <p:sp>
        <p:nvSpPr>
          <p:cNvPr id="351" name="Google Shape;351;gef898e2618_1_3"/>
          <p:cNvSpPr/>
          <p:nvPr/>
        </p:nvSpPr>
        <p:spPr>
          <a:xfrm>
            <a:off x="3604072" y="126053"/>
            <a:ext cx="4983900" cy="5847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rPr b="1" i="0" lang="en-US" sz="3200" u="none" cap="none" strike="noStrike">
                <a:solidFill>
                  <a:srgbClr val="595959"/>
                </a:solidFill>
                <a:latin typeface="Arial"/>
                <a:ea typeface="Arial"/>
                <a:cs typeface="Arial"/>
                <a:sym typeface="Arial"/>
              </a:rPr>
              <a:t>Apply Now!</a:t>
            </a:r>
            <a:endParaRPr b="0" i="0" sz="3200" u="none" cap="none" strike="noStrike">
              <a:solidFill>
                <a:srgbClr val="595959"/>
              </a:solidFill>
              <a:latin typeface="Arial"/>
              <a:ea typeface="Arial"/>
              <a:cs typeface="Arial"/>
              <a:sym typeface="Arial"/>
            </a:endParaRPr>
          </a:p>
        </p:txBody>
      </p:sp>
      <p:pic>
        <p:nvPicPr>
          <p:cNvPr descr="Logo&#10;&#10;Description automatically generated" id="352" name="Google Shape;352;gef898e2618_1_3">
            <a:hlinkClick r:id="rId5"/>
          </p:cNvPr>
          <p:cNvPicPr preferRelativeResize="0"/>
          <p:nvPr/>
        </p:nvPicPr>
        <p:blipFill rotWithShape="1">
          <a:blip r:embed="rId6">
            <a:alphaModFix/>
          </a:blip>
          <a:srcRect b="25796" l="0" r="0" t="25288"/>
          <a:stretch/>
        </p:blipFill>
        <p:spPr>
          <a:xfrm>
            <a:off x="7667605" y="1185691"/>
            <a:ext cx="3884491" cy="551035"/>
          </a:xfrm>
          <a:prstGeom prst="rect">
            <a:avLst/>
          </a:prstGeom>
          <a:noFill/>
          <a:ln>
            <a:noFill/>
          </a:ln>
        </p:spPr>
      </p:pic>
      <p:pic>
        <p:nvPicPr>
          <p:cNvPr descr="A collage of a person&#10;&#10;Description automatically generated with low confidence" id="353" name="Google Shape;353;gef898e2618_1_3"/>
          <p:cNvPicPr preferRelativeResize="0"/>
          <p:nvPr/>
        </p:nvPicPr>
        <p:blipFill rotWithShape="1">
          <a:blip r:embed="rId7">
            <a:alphaModFix/>
          </a:blip>
          <a:srcRect b="0" l="39993" r="5025" t="0"/>
          <a:stretch/>
        </p:blipFill>
        <p:spPr>
          <a:xfrm>
            <a:off x="-1" y="1151991"/>
            <a:ext cx="5413830" cy="5080055"/>
          </a:xfrm>
          <a:prstGeom prst="rect">
            <a:avLst/>
          </a:prstGeom>
          <a:noFill/>
          <a:ln>
            <a:noFill/>
          </a:ln>
        </p:spPr>
      </p:pic>
      <p:pic>
        <p:nvPicPr>
          <p:cNvPr id="354" name="Google Shape;354;gef898e2618_1_3"/>
          <p:cNvPicPr preferRelativeResize="0"/>
          <p:nvPr/>
        </p:nvPicPr>
        <p:blipFill rotWithShape="1">
          <a:blip r:embed="rId8">
            <a:alphaModFix/>
          </a:blip>
          <a:srcRect b="0" l="0" r="0" t="0"/>
          <a:stretch/>
        </p:blipFill>
        <p:spPr>
          <a:xfrm rot="120002">
            <a:off x="4887361" y="20987"/>
            <a:ext cx="2417277" cy="140595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49"/>
                                        </p:tgtEl>
                                        <p:attrNameLst>
                                          <p:attrName>style.visibility</p:attrName>
                                        </p:attrNameLst>
                                      </p:cBhvr>
                                      <p:to>
                                        <p:strVal val="visible"/>
                                      </p:to>
                                    </p:set>
                                    <p:animEffect filter="fade" transition="in">
                                      <p:cBhvr>
                                        <p:cTn dur="500"/>
                                        <p:tgtEl>
                                          <p:spTgt spid="349"/>
                                        </p:tgtEl>
                                      </p:cBhvr>
                                    </p:animEffect>
                                  </p:childTnLst>
                                </p:cTn>
                              </p:par>
                              <p:par>
                                <p:cTn fill="hold" nodeType="withEffect" presetClass="entr" presetID="10" presetSubtype="0">
                                  <p:stCondLst>
                                    <p:cond delay="0"/>
                                  </p:stCondLst>
                                  <p:childTnLst>
                                    <p:set>
                                      <p:cBhvr>
                                        <p:cTn dur="1" fill="hold">
                                          <p:stCondLst>
                                            <p:cond delay="0"/>
                                          </p:stCondLst>
                                        </p:cTn>
                                        <p:tgtEl>
                                          <p:spTgt spid="352"/>
                                        </p:tgtEl>
                                        <p:attrNameLst>
                                          <p:attrName>style.visibility</p:attrName>
                                        </p:attrNameLst>
                                      </p:cBhvr>
                                      <p:to>
                                        <p:strVal val="visible"/>
                                      </p:to>
                                    </p:set>
                                    <p:animEffect filter="fade" transition="in">
                                      <p:cBhvr>
                                        <p:cTn dur="500"/>
                                        <p:tgtEl>
                                          <p:spTgt spid="35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pic>
        <p:nvPicPr>
          <p:cNvPr id="359" name="Google Shape;359;p41"/>
          <p:cNvPicPr preferRelativeResize="0"/>
          <p:nvPr/>
        </p:nvPicPr>
        <p:blipFill rotWithShape="1">
          <a:blip r:embed="rId3">
            <a:alphaModFix/>
          </a:blip>
          <a:srcRect b="6144" l="0" r="0" t="6146"/>
          <a:stretch/>
        </p:blipFill>
        <p:spPr>
          <a:xfrm>
            <a:off x="0" y="6232046"/>
            <a:ext cx="12192000" cy="499901"/>
          </a:xfrm>
          <a:prstGeom prst="rect">
            <a:avLst/>
          </a:prstGeom>
          <a:noFill/>
          <a:ln>
            <a:noFill/>
          </a:ln>
        </p:spPr>
      </p:pic>
      <p:sp>
        <p:nvSpPr>
          <p:cNvPr id="360" name="Google Shape;360;p41"/>
          <p:cNvSpPr/>
          <p:nvPr/>
        </p:nvSpPr>
        <p:spPr>
          <a:xfrm>
            <a:off x="370114" y="1345281"/>
            <a:ext cx="5486400" cy="38779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0"/>
              <a:buFont typeface="Arial"/>
              <a:buNone/>
            </a:pPr>
            <a:r>
              <a:rPr b="1" i="0" lang="en-US" sz="8000" u="none" cap="none" strike="noStrike">
                <a:solidFill>
                  <a:srgbClr val="595959"/>
                </a:solidFill>
                <a:latin typeface="Arial"/>
                <a:ea typeface="Arial"/>
                <a:cs typeface="Arial"/>
                <a:sym typeface="Arial"/>
              </a:rPr>
              <a:t>Questions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600"/>
              <a:buFont typeface="Arial"/>
              <a:buNone/>
            </a:pPr>
            <a:r>
              <a:rPr b="1" i="0" lang="en-US" sz="16600" u="none" cap="none" strike="noStrike">
                <a:solidFill>
                  <a:srgbClr val="595959"/>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pic>
        <p:nvPicPr>
          <p:cNvPr descr="Diagram&#10;&#10;Description automatically generated with medium confidence" id="361" name="Google Shape;361;p41"/>
          <p:cNvPicPr preferRelativeResize="0"/>
          <p:nvPr/>
        </p:nvPicPr>
        <p:blipFill rotWithShape="1">
          <a:blip r:embed="rId4">
            <a:alphaModFix/>
          </a:blip>
          <a:srcRect b="-1" l="2574" r="2503" t="0"/>
          <a:stretch/>
        </p:blipFill>
        <p:spPr>
          <a:xfrm>
            <a:off x="6226628" y="1"/>
            <a:ext cx="5965372" cy="623204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3" presetSubtype="16">
                                  <p:stCondLst>
                                    <p:cond delay="0"/>
                                  </p:stCondLst>
                                  <p:childTnLst>
                                    <p:set>
                                      <p:cBhvr>
                                        <p:cTn dur="1" fill="hold">
                                          <p:stCondLst>
                                            <p:cond delay="0"/>
                                          </p:stCondLst>
                                        </p:cTn>
                                        <p:tgtEl>
                                          <p:spTgt spid="360"/>
                                        </p:tgtEl>
                                        <p:attrNameLst>
                                          <p:attrName>style.visibility</p:attrName>
                                        </p:attrNameLst>
                                      </p:cBhvr>
                                      <p:to>
                                        <p:strVal val="visible"/>
                                      </p:to>
                                    </p:set>
                                    <p:anim calcmode="lin" valueType="num">
                                      <p:cBhvr additive="base">
                                        <p:cTn dur="500"/>
                                        <p:tgtEl>
                                          <p:spTgt spid="360"/>
                                        </p:tgtEl>
                                        <p:attrNameLst>
                                          <p:attrName>ppt_w</p:attrName>
                                        </p:attrNameLst>
                                      </p:cBhvr>
                                      <p:tavLst>
                                        <p:tav fmla="" tm="0">
                                          <p:val>
                                            <p:strVal val="0"/>
                                          </p:val>
                                        </p:tav>
                                        <p:tav fmla="" tm="100000">
                                          <p:val>
                                            <p:strVal val="#ppt_w"/>
                                          </p:val>
                                        </p:tav>
                                      </p:tavLst>
                                    </p:anim>
                                    <p:anim calcmode="lin" valueType="num">
                                      <p:cBhvr additive="base">
                                        <p:cTn dur="500"/>
                                        <p:tgtEl>
                                          <p:spTgt spid="360"/>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42"/>
          <p:cNvSpPr txBox="1"/>
          <p:nvPr>
            <p:ph type="title"/>
          </p:nvPr>
        </p:nvSpPr>
        <p:spPr>
          <a:xfrm>
            <a:off x="838200" y="930203"/>
            <a:ext cx="10515600" cy="4278794"/>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SzPts val="1800"/>
              <a:buNone/>
            </a:pPr>
            <a:r>
              <a:rPr lang="en-US" sz="13800">
                <a:solidFill>
                  <a:srgbClr val="006C9B"/>
                </a:solidFill>
                <a:latin typeface="Courgette"/>
                <a:ea typeface="Courgette"/>
                <a:cs typeface="Courgette"/>
                <a:sym typeface="Courgette"/>
              </a:rPr>
              <a:t>Thank You!!</a:t>
            </a:r>
            <a:br>
              <a:rPr lang="en-US" sz="13800">
                <a:solidFill>
                  <a:srgbClr val="2E75B5"/>
                </a:solidFill>
                <a:latin typeface="Courgette"/>
                <a:ea typeface="Courgette"/>
                <a:cs typeface="Courgette"/>
                <a:sym typeface="Courgette"/>
              </a:rPr>
            </a:br>
            <a:r>
              <a:rPr lang="en-US" sz="3600">
                <a:solidFill>
                  <a:srgbClr val="2E75B5"/>
                </a:solidFill>
                <a:latin typeface="Courgette"/>
                <a:ea typeface="Courgette"/>
                <a:cs typeface="Courgette"/>
                <a:sym typeface="Courgette"/>
              </a:rPr>
              <a:t> </a:t>
            </a:r>
            <a:br>
              <a:rPr lang="en-US" sz="13800">
                <a:solidFill>
                  <a:srgbClr val="2E75B5"/>
                </a:solidFill>
                <a:latin typeface="Courgette"/>
                <a:ea typeface="Courgette"/>
                <a:cs typeface="Courgette"/>
                <a:sym typeface="Courgette"/>
              </a:rPr>
            </a:br>
            <a:r>
              <a:rPr b="1" lang="en-US" sz="3600">
                <a:solidFill>
                  <a:srgbClr val="7F7F7F"/>
                </a:solidFill>
                <a:latin typeface="Arial"/>
                <a:ea typeface="Arial"/>
                <a:cs typeface="Arial"/>
                <a:sym typeface="Arial"/>
              </a:rPr>
              <a:t>Harpreet Dayal – Outreach Specialist</a:t>
            </a:r>
            <a:br>
              <a:rPr b="1" lang="en-US" sz="3600">
                <a:solidFill>
                  <a:srgbClr val="7F7F7F"/>
                </a:solidFill>
                <a:latin typeface="Arial"/>
                <a:ea typeface="Arial"/>
                <a:cs typeface="Arial"/>
                <a:sym typeface="Arial"/>
              </a:rPr>
            </a:br>
            <a:br>
              <a:rPr b="1" lang="en-US" sz="3600">
                <a:solidFill>
                  <a:srgbClr val="7F7F7F"/>
                </a:solidFill>
                <a:latin typeface="Arial"/>
                <a:ea typeface="Arial"/>
                <a:cs typeface="Arial"/>
                <a:sym typeface="Arial"/>
              </a:rPr>
            </a:br>
            <a:r>
              <a:rPr b="1" lang="en-US" sz="3600">
                <a:solidFill>
                  <a:srgbClr val="7F7F7F"/>
                </a:solidFill>
                <a:latin typeface="Arial"/>
                <a:ea typeface="Arial"/>
                <a:cs typeface="Arial"/>
                <a:sym typeface="Arial"/>
              </a:rPr>
              <a:t>harpreet.dayal</a:t>
            </a:r>
            <a:r>
              <a:rPr b="1" lang="en-US" sz="3600">
                <a:solidFill>
                  <a:srgbClr val="7F7F7F"/>
                </a:solidFill>
                <a:uFill>
                  <a:noFill/>
                </a:uFill>
                <a:latin typeface="Arial"/>
                <a:ea typeface="Arial"/>
                <a:cs typeface="Arial"/>
                <a:sym typeface="Arial"/>
                <a:hlinkClick r:id="rId3">
                  <a:extLst>
                    <a:ext uri="{A12FA001-AC4F-418D-AE19-62706E023703}">
                      <ahyp:hlinkClr val="tx"/>
                    </a:ext>
                  </a:extLst>
                </a:hlinkClick>
              </a:rPr>
              <a:t>@npowercanada.ca</a:t>
            </a:r>
            <a:br>
              <a:rPr b="1" lang="en-US" sz="3600">
                <a:solidFill>
                  <a:srgbClr val="7F7F7F"/>
                </a:solidFill>
                <a:latin typeface="Arial"/>
                <a:ea typeface="Arial"/>
                <a:cs typeface="Arial"/>
                <a:sym typeface="Arial"/>
              </a:rPr>
            </a:br>
            <a:r>
              <a:rPr b="1" lang="en-US" sz="3600">
                <a:solidFill>
                  <a:srgbClr val="7F7F7F"/>
                </a:solidFill>
                <a:latin typeface="Arial"/>
                <a:ea typeface="Arial"/>
                <a:cs typeface="Arial"/>
                <a:sym typeface="Arial"/>
              </a:rPr>
              <a:t>Call/ text - 403 479 2129</a:t>
            </a:r>
            <a:br>
              <a:rPr b="1" lang="en-US" sz="3600">
                <a:solidFill>
                  <a:srgbClr val="7F7F7F"/>
                </a:solidFill>
                <a:latin typeface="Arial"/>
                <a:ea typeface="Arial"/>
                <a:cs typeface="Arial"/>
                <a:sym typeface="Arial"/>
              </a:rPr>
            </a:br>
            <a:endParaRPr sz="3600">
              <a:solidFill>
                <a:srgbClr val="7F7F7F"/>
              </a:solidFill>
              <a:latin typeface="Arial"/>
              <a:ea typeface="Arial"/>
              <a:cs typeface="Arial"/>
              <a:sym typeface="Arial"/>
            </a:endParaRPr>
          </a:p>
        </p:txBody>
      </p:sp>
      <p:pic>
        <p:nvPicPr>
          <p:cNvPr id="368" name="Google Shape;368;p42"/>
          <p:cNvPicPr preferRelativeResize="0"/>
          <p:nvPr/>
        </p:nvPicPr>
        <p:blipFill rotWithShape="1">
          <a:blip r:embed="rId4">
            <a:alphaModFix/>
          </a:blip>
          <a:srcRect b="0" l="0" r="0" t="0"/>
          <a:stretch/>
        </p:blipFill>
        <p:spPr>
          <a:xfrm>
            <a:off x="2015610" y="5236945"/>
            <a:ext cx="777743" cy="808476"/>
          </a:xfrm>
          <a:prstGeom prst="rect">
            <a:avLst/>
          </a:prstGeom>
          <a:noFill/>
          <a:ln>
            <a:noFill/>
          </a:ln>
        </p:spPr>
      </p:pic>
      <p:pic>
        <p:nvPicPr>
          <p:cNvPr id="369" name="Google Shape;369;p42"/>
          <p:cNvPicPr preferRelativeResize="0"/>
          <p:nvPr/>
        </p:nvPicPr>
        <p:blipFill rotWithShape="1">
          <a:blip r:embed="rId5">
            <a:alphaModFix/>
          </a:blip>
          <a:srcRect b="0" l="0" r="0" t="0"/>
          <a:stretch/>
        </p:blipFill>
        <p:spPr>
          <a:xfrm>
            <a:off x="3044626" y="5287444"/>
            <a:ext cx="700221" cy="727892"/>
          </a:xfrm>
          <a:prstGeom prst="rect">
            <a:avLst/>
          </a:prstGeom>
          <a:noFill/>
          <a:ln>
            <a:noFill/>
          </a:ln>
        </p:spPr>
      </p:pic>
      <p:pic>
        <p:nvPicPr>
          <p:cNvPr id="370" name="Google Shape;370;p42"/>
          <p:cNvPicPr preferRelativeResize="0"/>
          <p:nvPr/>
        </p:nvPicPr>
        <p:blipFill rotWithShape="1">
          <a:blip r:embed="rId6">
            <a:alphaModFix/>
          </a:blip>
          <a:srcRect b="0" l="0" r="0" t="0"/>
          <a:stretch/>
        </p:blipFill>
        <p:spPr>
          <a:xfrm>
            <a:off x="9256797" y="5258426"/>
            <a:ext cx="702285" cy="734518"/>
          </a:xfrm>
          <a:prstGeom prst="rect">
            <a:avLst/>
          </a:prstGeom>
          <a:noFill/>
          <a:ln>
            <a:noFill/>
          </a:ln>
        </p:spPr>
      </p:pic>
      <p:sp>
        <p:nvSpPr>
          <p:cNvPr id="371" name="Google Shape;371;p42"/>
          <p:cNvSpPr txBox="1"/>
          <p:nvPr/>
        </p:nvSpPr>
        <p:spPr>
          <a:xfrm>
            <a:off x="4040516" y="5170780"/>
            <a:ext cx="3899544" cy="964952"/>
          </a:xfrm>
          <a:prstGeom prst="rect">
            <a:avLst/>
          </a:prstGeom>
          <a:noFill/>
          <a:ln>
            <a:noFill/>
          </a:ln>
        </p:spPr>
        <p:txBody>
          <a:bodyPr anchorCtr="0" anchor="ctr" bIns="45700" lIns="91425" spcFirstLastPara="1" rIns="91425" wrap="square" tIns="45700">
            <a:normAutofit fontScale="97500"/>
          </a:bodyPr>
          <a:lstStyle/>
          <a:p>
            <a:pPr indent="0" lvl="0" marL="0" marR="0" rtl="0" algn="ctr">
              <a:lnSpc>
                <a:spcPct val="90000"/>
              </a:lnSpc>
              <a:spcBef>
                <a:spcPts val="0"/>
              </a:spcBef>
              <a:spcAft>
                <a:spcPts val="0"/>
              </a:spcAft>
              <a:buClr>
                <a:schemeClr val="dk1"/>
              </a:buClr>
              <a:buSzPct val="51282"/>
              <a:buFont typeface="Calibri"/>
              <a:buNone/>
            </a:pPr>
            <a:r>
              <a:rPr b="1" i="0" lang="en-US" sz="3600" u="none" cap="none" strike="noStrike">
                <a:solidFill>
                  <a:srgbClr val="7F7F7F"/>
                </a:solidFill>
                <a:latin typeface="Arial"/>
                <a:ea typeface="Arial"/>
                <a:cs typeface="Arial"/>
                <a:sym typeface="Arial"/>
              </a:rPr>
              <a:t>@npowercanada</a:t>
            </a:r>
            <a:endParaRPr b="0" i="0" sz="3600" u="none" cap="none" strike="noStrike">
              <a:solidFill>
                <a:srgbClr val="7F7F7F"/>
              </a:solidFill>
              <a:latin typeface="Arial"/>
              <a:ea typeface="Arial"/>
              <a:cs typeface="Arial"/>
              <a:sym typeface="Arial"/>
            </a:endParaRPr>
          </a:p>
        </p:txBody>
      </p:sp>
      <p:pic>
        <p:nvPicPr>
          <p:cNvPr descr="Logo&#10;&#10;Description automatically generated" id="372" name="Google Shape;372;p42"/>
          <p:cNvPicPr preferRelativeResize="0"/>
          <p:nvPr/>
        </p:nvPicPr>
        <p:blipFill rotWithShape="1">
          <a:blip r:embed="rId7">
            <a:alphaModFix/>
          </a:blip>
          <a:srcRect b="0" l="0" r="0" t="0"/>
          <a:stretch/>
        </p:blipFill>
        <p:spPr>
          <a:xfrm>
            <a:off x="8084966" y="5111046"/>
            <a:ext cx="1104446" cy="110444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67"/>
                                        </p:tgtEl>
                                        <p:attrNameLst>
                                          <p:attrName>style.visibility</p:attrName>
                                        </p:attrNameLst>
                                      </p:cBhvr>
                                      <p:to>
                                        <p:strVal val="visible"/>
                                      </p:to>
                                    </p:set>
                                    <p:animEffect filter="fade" transition="in">
                                      <p:cBhvr>
                                        <p:cTn dur="500"/>
                                        <p:tgtEl>
                                          <p:spTgt spid="367"/>
                                        </p:tgtEl>
                                      </p:cBhvr>
                                    </p:animEffect>
                                  </p:childTnLst>
                                </p:cTn>
                              </p:par>
                              <p:par>
                                <p:cTn fill="hold" nodeType="withEffect" presetClass="entr" presetID="10" presetSubtype="0">
                                  <p:stCondLst>
                                    <p:cond delay="500"/>
                                  </p:stCondLst>
                                  <p:childTnLst>
                                    <p:set>
                                      <p:cBhvr>
                                        <p:cTn dur="1" fill="hold">
                                          <p:stCondLst>
                                            <p:cond delay="0"/>
                                          </p:stCondLst>
                                        </p:cTn>
                                        <p:tgtEl>
                                          <p:spTgt spid="371"/>
                                        </p:tgtEl>
                                        <p:attrNameLst>
                                          <p:attrName>style.visibility</p:attrName>
                                        </p:attrNameLst>
                                      </p:cBhvr>
                                      <p:to>
                                        <p:strVal val="visible"/>
                                      </p:to>
                                    </p:set>
                                    <p:animEffect filter="fade" transition="in">
                                      <p:cBhvr>
                                        <p:cTn dur="500"/>
                                        <p:tgtEl>
                                          <p:spTgt spid="371"/>
                                        </p:tgtEl>
                                      </p:cBhvr>
                                    </p:animEffect>
                                  </p:childTnLst>
                                </p:cTn>
                              </p:par>
                              <p:par>
                                <p:cTn fill="hold" nodeType="withEffect" presetClass="entr" presetID="10" presetSubtype="0">
                                  <p:stCondLst>
                                    <p:cond delay="900"/>
                                  </p:stCondLst>
                                  <p:childTnLst>
                                    <p:set>
                                      <p:cBhvr>
                                        <p:cTn dur="1" fill="hold">
                                          <p:stCondLst>
                                            <p:cond delay="0"/>
                                          </p:stCondLst>
                                        </p:cTn>
                                        <p:tgtEl>
                                          <p:spTgt spid="368"/>
                                        </p:tgtEl>
                                        <p:attrNameLst>
                                          <p:attrName>style.visibility</p:attrName>
                                        </p:attrNameLst>
                                      </p:cBhvr>
                                      <p:to>
                                        <p:strVal val="visible"/>
                                      </p:to>
                                    </p:set>
                                    <p:animEffect filter="fade" transition="in">
                                      <p:cBhvr>
                                        <p:cTn dur="600"/>
                                        <p:tgtEl>
                                          <p:spTgt spid="368"/>
                                        </p:tgtEl>
                                      </p:cBhvr>
                                    </p:animEffect>
                                  </p:childTnLst>
                                </p:cTn>
                              </p:par>
                              <p:par>
                                <p:cTn fill="hold" nodeType="withEffect" presetClass="entr" presetID="10" presetSubtype="0">
                                  <p:stCondLst>
                                    <p:cond delay="1200"/>
                                  </p:stCondLst>
                                  <p:childTnLst>
                                    <p:set>
                                      <p:cBhvr>
                                        <p:cTn dur="1" fill="hold">
                                          <p:stCondLst>
                                            <p:cond delay="0"/>
                                          </p:stCondLst>
                                        </p:cTn>
                                        <p:tgtEl>
                                          <p:spTgt spid="369"/>
                                        </p:tgtEl>
                                        <p:attrNameLst>
                                          <p:attrName>style.visibility</p:attrName>
                                        </p:attrNameLst>
                                      </p:cBhvr>
                                      <p:to>
                                        <p:strVal val="visible"/>
                                      </p:to>
                                    </p:set>
                                    <p:animEffect filter="fade" transition="in">
                                      <p:cBhvr>
                                        <p:cTn dur="500"/>
                                        <p:tgtEl>
                                          <p:spTgt spid="369"/>
                                        </p:tgtEl>
                                      </p:cBhvr>
                                    </p:animEffect>
                                  </p:childTnLst>
                                </p:cTn>
                              </p:par>
                              <p:par>
                                <p:cTn fill="hold" nodeType="withEffect" presetClass="entr" presetID="10" presetSubtype="0">
                                  <p:stCondLst>
                                    <p:cond delay="1400"/>
                                  </p:stCondLst>
                                  <p:childTnLst>
                                    <p:set>
                                      <p:cBhvr>
                                        <p:cTn dur="1" fill="hold">
                                          <p:stCondLst>
                                            <p:cond delay="0"/>
                                          </p:stCondLst>
                                        </p:cTn>
                                        <p:tgtEl>
                                          <p:spTgt spid="372"/>
                                        </p:tgtEl>
                                        <p:attrNameLst>
                                          <p:attrName>style.visibility</p:attrName>
                                        </p:attrNameLst>
                                      </p:cBhvr>
                                      <p:to>
                                        <p:strVal val="visible"/>
                                      </p:to>
                                    </p:set>
                                    <p:animEffect filter="fade" transition="in">
                                      <p:cBhvr>
                                        <p:cTn dur="500"/>
                                        <p:tgtEl>
                                          <p:spTgt spid="372"/>
                                        </p:tgtEl>
                                      </p:cBhvr>
                                    </p:animEffect>
                                  </p:childTnLst>
                                </p:cTn>
                              </p:par>
                              <p:par>
                                <p:cTn fill="hold" nodeType="withEffect" presetClass="entr" presetID="10" presetSubtype="0">
                                  <p:stCondLst>
                                    <p:cond delay="1600"/>
                                  </p:stCondLst>
                                  <p:childTnLst>
                                    <p:set>
                                      <p:cBhvr>
                                        <p:cTn dur="1" fill="hold">
                                          <p:stCondLst>
                                            <p:cond delay="0"/>
                                          </p:stCondLst>
                                        </p:cTn>
                                        <p:tgtEl>
                                          <p:spTgt spid="370"/>
                                        </p:tgtEl>
                                        <p:attrNameLst>
                                          <p:attrName>style.visibility</p:attrName>
                                        </p:attrNameLst>
                                      </p:cBhvr>
                                      <p:to>
                                        <p:strVal val="visible"/>
                                      </p:to>
                                    </p:set>
                                    <p:animEffect filter="fade" transition="in">
                                      <p:cBhvr>
                                        <p:cTn dur="800"/>
                                        <p:tgtEl>
                                          <p:spTgt spid="3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2020-09-08T20:41:08Z</dcterms:created>
  <dc:creator>Andrew Reddin</dc:creator>
</cp:coreProperties>
</file>